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ED227C-14AD-AAFA-E2C4-8DDDEC385789}" v="39" dt="2023-05-27T10:46:10.455"/>
    <p1510:client id="{721B48DB-CA61-D2F7-23F6-83CFAED227A2}" v="105" dt="2023-05-10T11:59:43.925"/>
    <p1510:client id="{EC163738-CB96-6EA0-750F-5367CE10CD79}" v="658" dt="2023-06-05T08:59:38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071"/>
    <p:restoredTop sz="94586"/>
  </p:normalViewPr>
  <p:slideViewPr>
    <p:cSldViewPr snapToGrid="0">
      <p:cViewPr varScale="1">
        <p:scale>
          <a:sx n="59" d="100"/>
          <a:sy n="59" d="100"/>
        </p:scale>
        <p:origin x="132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ED503-1456-4F6D-D280-F8372D0C5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4C041D-52CF-0742-C2CA-32C2E1EB7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87A77F-7F5C-769F-75F7-141CC86A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FB5E5-4A03-D33E-FE50-24E0799A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183947-7DBE-4ABC-7746-95F66823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75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DD485-DC85-39A6-4272-1E36681C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DD44E-BD94-F8E8-8BB6-EF40EEDFE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EAC54-BAF4-6811-A0F1-14C8F8E9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AE932-0B8D-E18C-29C9-CCD6A914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F9E40-AF71-A66F-372C-10AF9DD6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247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E05D4-B3FF-4831-250B-7B4B5354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FF2A9-1AF1-C589-4265-0DC650D0D2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F5E23-1C6F-5B05-6A81-70548870E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5FF1A-406E-9ABB-A911-8AF075C0F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85844-ABBC-14C9-962A-D0F6B5940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93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090E1-6FCD-E264-4E12-05D99566D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56121-22C1-9E8B-0292-41F414253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211FE3-B83B-1E2D-845E-5E82DEE60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DC8138-ED14-E756-929F-0E3B5A13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FBCBE-575E-8DF6-6A79-BCA8CB75C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F3ACF4-36A2-BB79-B54B-AC5475D81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52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40D65-C41E-312A-381D-EFC369E41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3C461-B5B8-EC8B-7159-8FC607E43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ADF5A6-D7C8-49B2-CBA1-79272A520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466D26-D8F6-11BA-ACE4-A82D4618E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6BFAEC-E557-896F-EE78-5F8C620183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6DF991-89D7-8BB4-16F5-DAC6F0E4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145967-DAC6-48EB-49D0-4084D6D11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2A9F1E-2F86-6F2F-8AD3-07554B1A0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04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6DCCD-003B-A7FA-2CF1-11335EC3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0240B-FD80-5053-24DF-F1032F12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4D9A28-D101-10EE-43A4-AF397E3F7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23F09-D3E9-6E09-60B8-9BB478CC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1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77EC95-F48A-C712-E574-5191EFD26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C59DB7-9206-AF9E-D09F-2514407C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21F0A-6BD1-C984-8875-CCA06018F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07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35BCD-FF9A-EAA0-D61C-2A2CEE74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9EAA7-B3FC-92E7-7145-A960E135C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7EAC8-27F2-9AC3-2445-1ECE2B26F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81C729-CDB4-F3DA-79CC-FD218A39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70468-7AA3-8F2A-CCFA-C7A592C3D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9E8AC-9729-AD9F-0F83-D736EC4F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14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93BED-85E4-39EC-D580-413CAD9F6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F53E25-2E93-2339-99C3-76D1DB2892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37D75-46D2-4349-E899-9F8934D9E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7ED80-7B37-887C-0001-3F54C8AC8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102FB-E9B3-EF81-A780-3CE47062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568997-974B-B3D1-9392-339730C1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4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39B7-0B68-C10E-ECCF-292064339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E9BCC5-B465-F954-44B1-E2FF7E3430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620FC6-F9E1-AC68-C063-3CB225A62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FE2FB-EED2-1807-B7D8-1530E275B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450E3-7F90-A48E-92FC-1FFBA5CC4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31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F5DEC7-0003-D14C-3DC1-B91E0D651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A85F3C-6E7C-BF3A-805C-606129568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15C97-74A4-3857-52D9-E3682E72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1E74C-70A1-F413-7BED-097E76F69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A89F1-4269-6F3D-81E2-CEFE32C5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13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87ABAC-5EDE-D627-C261-14184720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D35A3-B5D3-6E6E-8821-72221EBA7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74189-2E7A-3D84-43E7-83C17CF8D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E40E7-3D18-D546-BD9E-44EDFD60962F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0C35-7001-CE8C-1613-3EAEE0E04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B5D40-620E-AE1B-D88A-596FC242F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4F9D1-EAB5-7E41-AECC-C5459850A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71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158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BA7EB3A-5B5D-7EB8-69DE-2A36B73B302B}"/>
              </a:ext>
            </a:extLst>
          </p:cNvPr>
          <p:cNvSpPr txBox="1"/>
          <p:nvPr/>
        </p:nvSpPr>
        <p:spPr>
          <a:xfrm>
            <a:off x="1434029" y="136123"/>
            <a:ext cx="10531277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Century Gothic" panose="020F0502020204030204" pitchFamily="34" charset="0"/>
              </a:rPr>
              <a:t>All about me &amp; my family - Knowledge Organiser – Year 1/Reception //Nursery  </a:t>
            </a:r>
            <a:r>
              <a:rPr lang="en-GB" b="1" dirty="0" err="1">
                <a:solidFill>
                  <a:schemeClr val="bg1"/>
                </a:solidFill>
                <a:latin typeface="Century Gothic" panose="020F0502020204030204" pitchFamily="34" charset="0"/>
              </a:rPr>
              <a:t>Aut</a:t>
            </a:r>
            <a:r>
              <a:rPr lang="en-GB" b="1" dirty="0">
                <a:solidFill>
                  <a:schemeClr val="bg1"/>
                </a:solidFill>
                <a:latin typeface="Century Gothic" panose="020F0502020204030204" pitchFamily="34" charset="0"/>
              </a:rPr>
              <a:t> Term 1 </a:t>
            </a:r>
            <a:endParaRPr lang="en-US" b="1" dirty="0">
              <a:solidFill>
                <a:schemeClr val="bg1"/>
              </a:solidFill>
              <a:latin typeface="Century Gothic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A8C247-9746-96C3-2938-F9AAE3065F85}"/>
              </a:ext>
            </a:extLst>
          </p:cNvPr>
          <p:cNvSpPr txBox="1"/>
          <p:nvPr/>
        </p:nvSpPr>
        <p:spPr>
          <a:xfrm>
            <a:off x="383822" y="1216377"/>
            <a:ext cx="2537178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graphicFrame>
        <p:nvGraphicFramePr>
          <p:cNvPr id="15" name="Table 15">
            <a:extLst>
              <a:ext uri="{FF2B5EF4-FFF2-40B4-BE49-F238E27FC236}">
                <a16:creationId xmlns:a16="http://schemas.microsoft.com/office/drawing/2014/main" id="{D23FC306-FBF0-18DB-31D0-B39C510F73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850832"/>
              </p:ext>
            </p:extLst>
          </p:nvPr>
        </p:nvGraphicFramePr>
        <p:xfrm>
          <a:off x="104708" y="2393309"/>
          <a:ext cx="3316422" cy="3870960"/>
        </p:xfrm>
        <a:graphic>
          <a:graphicData uri="http://schemas.openxmlformats.org/drawingml/2006/table">
            <a:tbl>
              <a:tblPr firstRow="1" bandRow="1" bandCol="1">
                <a:tableStyleId>{FABFCF23-3B69-468F-B69F-88F6DE6A72F2}</a:tableStyleId>
              </a:tblPr>
              <a:tblGrid>
                <a:gridCol w="3316422">
                  <a:extLst>
                    <a:ext uri="{9D8B030D-6E8A-4147-A177-3AD203B41FA5}">
                      <a16:colId xmlns:a16="http://schemas.microsoft.com/office/drawing/2014/main" val="2252701975"/>
                    </a:ext>
                  </a:extLst>
                </a:gridCol>
              </a:tblGrid>
              <a:tr h="32315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Key Knowledge</a:t>
                      </a:r>
                      <a:r>
                        <a:rPr lang="en-GB" dirty="0"/>
                        <a:t> </a:t>
                      </a:r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30784"/>
                  </a:ext>
                </a:extLst>
              </a:tr>
              <a:tr h="341266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Talk about members of their immediate family and community.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Name and describe familiar people.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Describe what they see, hear and feel.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Express their feelings and consider the feelings of others.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Think about the perspectives of others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Manage own needs.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Build constructive and respectful relationships.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Show resilience and perseverance in  the face of challenge.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Use new vocabulary, e.g. adjectives to describe themselves and others.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Use longer sentences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527436"/>
                  </a:ext>
                </a:extLst>
              </a:tr>
            </a:tbl>
          </a:graphicData>
        </a:graphic>
      </p:graphicFrame>
      <p:graphicFrame>
        <p:nvGraphicFramePr>
          <p:cNvPr id="20" name="Table 15">
            <a:extLst>
              <a:ext uri="{FF2B5EF4-FFF2-40B4-BE49-F238E27FC236}">
                <a16:creationId xmlns:a16="http://schemas.microsoft.com/office/drawing/2014/main" id="{5E7B7862-BA3D-32AF-B51A-689D2B3CB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151334"/>
              </p:ext>
            </p:extLst>
          </p:nvPr>
        </p:nvGraphicFramePr>
        <p:xfrm>
          <a:off x="6814220" y="642934"/>
          <a:ext cx="2685717" cy="2065850"/>
        </p:xfrm>
        <a:graphic>
          <a:graphicData uri="http://schemas.openxmlformats.org/drawingml/2006/table">
            <a:tbl>
              <a:tblPr firstRow="1" bandRow="1" bandCol="1">
                <a:tableStyleId>{FABFCF23-3B69-468F-B69F-88F6DE6A72F2}</a:tableStyleId>
              </a:tblPr>
              <a:tblGrid>
                <a:gridCol w="2685717">
                  <a:extLst>
                    <a:ext uri="{9D8B030D-6E8A-4147-A177-3AD203B41FA5}">
                      <a16:colId xmlns:a16="http://schemas.microsoft.com/office/drawing/2014/main" val="2252701975"/>
                    </a:ext>
                  </a:extLst>
                </a:gridCol>
              </a:tblGrid>
              <a:tr h="286402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Links to Other Subjects</a:t>
                      </a:r>
                      <a:endParaRPr lang="en-US" sz="1600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030784"/>
                  </a:ext>
                </a:extLst>
              </a:tr>
              <a:tr h="173057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="1" dirty="0"/>
                        <a:t>Art</a:t>
                      </a:r>
                      <a:r>
                        <a:rPr lang="en-GB" sz="1400" dirty="0"/>
                        <a:t>: Self Portrait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400" b="1" dirty="0"/>
                        <a:t>PD</a:t>
                      </a:r>
                      <a:r>
                        <a:rPr lang="en-GB" sz="1400" dirty="0"/>
                        <a:t>: Develop fine and gross motor skills, develop the skills they need to manage the school day successfully (lining up, mealtimes, personal hygiene)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527436"/>
                  </a:ext>
                </a:extLst>
              </a:tr>
            </a:tbl>
          </a:graphicData>
        </a:graphic>
      </p:graphicFrame>
      <p:graphicFrame>
        <p:nvGraphicFramePr>
          <p:cNvPr id="21" name="Table 21">
            <a:extLst>
              <a:ext uri="{FF2B5EF4-FFF2-40B4-BE49-F238E27FC236}">
                <a16:creationId xmlns:a16="http://schemas.microsoft.com/office/drawing/2014/main" id="{1E14F65E-7AD6-268C-7A3F-79483AD09A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535622"/>
              </p:ext>
            </p:extLst>
          </p:nvPr>
        </p:nvGraphicFramePr>
        <p:xfrm>
          <a:off x="6546640" y="3550128"/>
          <a:ext cx="5418666" cy="336447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846742">
                  <a:extLst>
                    <a:ext uri="{9D8B030D-6E8A-4147-A177-3AD203B41FA5}">
                      <a16:colId xmlns:a16="http://schemas.microsoft.com/office/drawing/2014/main" val="1358978135"/>
                    </a:ext>
                  </a:extLst>
                </a:gridCol>
                <a:gridCol w="2571924">
                  <a:extLst>
                    <a:ext uri="{9D8B030D-6E8A-4147-A177-3AD203B41FA5}">
                      <a16:colId xmlns:a16="http://schemas.microsoft.com/office/drawing/2014/main" val="3590121348"/>
                    </a:ext>
                  </a:extLst>
                </a:gridCol>
              </a:tblGrid>
              <a:tr h="49935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Prior Learning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Preparing for the Future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98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Developed a sense of responsibility and membership of a community.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Become more outgoing with unfamiliar people in a safe context.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Develop friendships with other children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Notice and ask questions about differences between people.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/>
                        <a:t>Make connections between the features of their family and other families.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1400" dirty="0"/>
                        <a:t>Work and play cooperatively and take turns with others.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1400" dirty="0"/>
                        <a:t>Show sensitivity to own and others needs. 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1400" dirty="0"/>
                        <a:t>Set and work towards simple goals.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1400" dirty="0"/>
                        <a:t>Safely use a variety of materials, tools and techniques.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1400" dirty="0"/>
                        <a:t>Talk about the lives of people around them and their roles in society.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62387"/>
                  </a:ext>
                </a:extLst>
              </a:tr>
            </a:tbl>
          </a:graphicData>
        </a:graphic>
      </p:graphicFrame>
      <p:pic>
        <p:nvPicPr>
          <p:cNvPr id="27" name="Picture 27">
            <a:extLst>
              <a:ext uri="{FF2B5EF4-FFF2-40B4-BE49-F238E27FC236}">
                <a16:creationId xmlns:a16="http://schemas.microsoft.com/office/drawing/2014/main" id="{CEC86652-C5D0-16C6-4845-214E8E9656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4" t="6508" r="15887" b="15504"/>
          <a:stretch/>
        </p:blipFill>
        <p:spPr>
          <a:xfrm rot="183640">
            <a:off x="3409789" y="382541"/>
            <a:ext cx="3316103" cy="3397171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F4E2B29-4372-C120-FD7B-8DA36BEDAF49}"/>
              </a:ext>
            </a:extLst>
          </p:cNvPr>
          <p:cNvSpPr txBox="1"/>
          <p:nvPr/>
        </p:nvSpPr>
        <p:spPr>
          <a:xfrm>
            <a:off x="3681510" y="1023780"/>
            <a:ext cx="2683666" cy="23237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b="1" dirty="0"/>
              <a:t>Key Vocabulary</a:t>
            </a:r>
            <a:r>
              <a:rPr lang="en-GB" sz="1200" b="1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GB" sz="1200" b="1" dirty="0">
              <a:solidFill>
                <a:schemeClr val="bg1"/>
              </a:solidFill>
              <a:ea typeface="Calibri"/>
              <a:cs typeface="Calibri"/>
            </a:endParaRPr>
          </a:p>
          <a:p>
            <a:endParaRPr lang="en-GB" sz="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Friends:</a:t>
            </a:r>
            <a:r>
              <a:rPr lang="en-GB" sz="1200" dirty="0"/>
              <a:t> a person who you know well and who you like a lot. </a:t>
            </a:r>
            <a:endParaRPr lang="en-GB" sz="120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Siblings</a:t>
            </a:r>
            <a:r>
              <a:rPr lang="en-GB" sz="1200" dirty="0"/>
              <a:t>: a sister or a brother</a:t>
            </a:r>
            <a:endParaRPr lang="en-GB" sz="120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Pets: </a:t>
            </a:r>
            <a:r>
              <a:rPr lang="en-GB" sz="1200" dirty="0"/>
              <a:t>animals that live in your home</a:t>
            </a:r>
            <a:endParaRPr lang="en-GB" sz="1200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Feelings</a:t>
            </a:r>
            <a:r>
              <a:rPr lang="en-GB" sz="1200" dirty="0"/>
              <a:t>: something that you feel</a:t>
            </a:r>
            <a:endParaRPr lang="en-GB" sz="120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Emotions</a:t>
            </a:r>
            <a:r>
              <a:rPr lang="en-GB" sz="1200" dirty="0"/>
              <a:t>: how you react to a feeling</a:t>
            </a:r>
            <a:endParaRPr lang="en-GB" sz="1200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/>
              <a:t>Zones of Regulation</a:t>
            </a:r>
            <a:r>
              <a:rPr lang="en-GB" sz="1200" dirty="0"/>
              <a:t>: the different ways you can feel</a:t>
            </a:r>
            <a:endParaRPr lang="en-GB" sz="120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ea typeface="Calibri" panose="020F0502020204030204"/>
                <a:cs typeface="Calibri" panose="020F0502020204030204"/>
              </a:rPr>
              <a:t>Similarities</a:t>
            </a:r>
            <a:r>
              <a:rPr lang="en-GB" sz="1200" dirty="0">
                <a:ea typeface="Calibri" panose="020F0502020204030204"/>
                <a:cs typeface="Calibri" panose="020F0502020204030204"/>
              </a:rPr>
              <a:t>: things that are the same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dirty="0">
                <a:ea typeface="Calibri" panose="020F0502020204030204"/>
                <a:cs typeface="Calibri" panose="020F0502020204030204"/>
              </a:rPr>
              <a:t>Difference</a:t>
            </a:r>
            <a:r>
              <a:rPr lang="en-GB" sz="1200" dirty="0">
                <a:ea typeface="Calibri" panose="020F0502020204030204"/>
                <a:cs typeface="Calibri" panose="020F0502020204030204"/>
              </a:rPr>
              <a:t>: things that are different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8331D7-8950-2CD8-0338-3212DC7EB5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355" y="1873781"/>
            <a:ext cx="1936302" cy="1434091"/>
          </a:xfrm>
          <a:prstGeom prst="rect">
            <a:avLst/>
          </a:prstGeom>
        </p:spPr>
      </p:pic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2D79DEF8-0EFE-1BF0-EF3D-3D2082EF31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218" y="3728900"/>
            <a:ext cx="1316786" cy="1797718"/>
          </a:xfrm>
          <a:prstGeom prst="rect">
            <a:avLst/>
          </a:prstGeom>
        </p:spPr>
      </p:pic>
      <p:pic>
        <p:nvPicPr>
          <p:cNvPr id="3" name="drawing">
            <a:extLst>
              <a:ext uri="{FF2B5EF4-FFF2-40B4-BE49-F238E27FC236}">
                <a16:creationId xmlns:a16="http://schemas.microsoft.com/office/drawing/2014/main" id="{5E39C61F-948A-3961-809C-F17AA6CC95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926" y="4696799"/>
            <a:ext cx="1542869" cy="1797718"/>
          </a:xfrm>
          <a:prstGeom prst="rect">
            <a:avLst/>
          </a:prstGeom>
        </p:spPr>
      </p:pic>
      <p:pic>
        <p:nvPicPr>
          <p:cNvPr id="4" name="drawing">
            <a:extLst>
              <a:ext uri="{FF2B5EF4-FFF2-40B4-BE49-F238E27FC236}">
                <a16:creationId xmlns:a16="http://schemas.microsoft.com/office/drawing/2014/main" id="{92BD3439-5F14-45C2-566F-E27A8FC2E3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237" y="680893"/>
            <a:ext cx="1345893" cy="1361187"/>
          </a:xfrm>
          <a:prstGeom prst="rect">
            <a:avLst/>
          </a:prstGeom>
        </p:spPr>
      </p:pic>
      <p:pic>
        <p:nvPicPr>
          <p:cNvPr id="6" name="Picture 5" descr="Wootton St Peter's CE Primary School - Home">
            <a:extLst>
              <a:ext uri="{FF2B5EF4-FFF2-40B4-BE49-F238E27FC236}">
                <a16:creationId xmlns:a16="http://schemas.microsoft.com/office/drawing/2014/main" id="{293E2F15-E281-413E-C07B-AE7C405B249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96" y="118918"/>
            <a:ext cx="112395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Family Making House Silhouette Stock Vector - Illustration of nature,  girls: 7228490">
            <a:extLst>
              <a:ext uri="{FF2B5EF4-FFF2-40B4-BE49-F238E27FC236}">
                <a16:creationId xmlns:a16="http://schemas.microsoft.com/office/drawing/2014/main" id="{178A6403-6152-1C1E-F6D6-8AF5ED7CB3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260" y="500976"/>
            <a:ext cx="1628491" cy="1203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383,700+ Dog Illustration Stock Illustrations, Royalty-Free Vector Graphics  &amp; Clip Art - iStock | Hot dog illustration, Dog illustration vector,  Walking dog illustration">
            <a:extLst>
              <a:ext uri="{FF2B5EF4-FFF2-40B4-BE49-F238E27FC236}">
                <a16:creationId xmlns:a16="http://schemas.microsoft.com/office/drawing/2014/main" id="{B94A8FFA-05EB-6F0D-3EE5-67A9C77FCAF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5" r="12236" b="26291"/>
          <a:stretch/>
        </p:blipFill>
        <p:spPr bwMode="auto">
          <a:xfrm>
            <a:off x="4775573" y="3665705"/>
            <a:ext cx="1580233" cy="8940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Best Friends Kids: Over 12,246 Royalty-Free Licensable Stock Illustrations  &amp; Drawings | Shutterstock">
            <a:extLst>
              <a:ext uri="{FF2B5EF4-FFF2-40B4-BE49-F238E27FC236}">
                <a16:creationId xmlns:a16="http://schemas.microsoft.com/office/drawing/2014/main" id="{17D0C664-FCE9-46D7-16B8-921EC9DE6B2C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1" b="25701"/>
          <a:stretch/>
        </p:blipFill>
        <p:spPr bwMode="auto">
          <a:xfrm>
            <a:off x="484841" y="1239534"/>
            <a:ext cx="1371600" cy="10096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Safeguarding in Early Years – Is your strategy robust? | Early Years  Management | Teach Early Years">
            <a:extLst>
              <a:ext uri="{FF2B5EF4-FFF2-40B4-BE49-F238E27FC236}">
                <a16:creationId xmlns:a16="http://schemas.microsoft.com/office/drawing/2014/main" id="{58C0A2EC-FCBA-6D3F-F6AC-B5A155FDAB3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21142" y="2393309"/>
            <a:ext cx="1435229" cy="1059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3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310</Words>
  <Application>Microsoft Office PowerPoint</Application>
  <PresentationFormat>Widescreen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Carina Phillips</dc:creator>
  <cp:lastModifiedBy>Michaela Hicks</cp:lastModifiedBy>
  <cp:revision>106</cp:revision>
  <dcterms:created xsi:type="dcterms:W3CDTF">2023-03-23T10:05:22Z</dcterms:created>
  <dcterms:modified xsi:type="dcterms:W3CDTF">2026-09-01T15:41:56Z</dcterms:modified>
</cp:coreProperties>
</file>