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2CEA4-8A11-636E-2D27-98FDA6DD03E8}" v="1" dt="2024-01-30T19:33:48.5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071"/>
    <p:restoredTop sz="84767" autoAdjust="0"/>
  </p:normalViewPr>
  <p:slideViewPr>
    <p:cSldViewPr snapToGrid="0">
      <p:cViewPr varScale="1">
        <p:scale>
          <a:sx n="61" d="100"/>
          <a:sy n="61" d="100"/>
        </p:scale>
        <p:origin x="66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ED4776-3E42-40B8-A6D8-CE9DA51FD3FE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EC4A05-B7D1-4920-B212-A5DBB85436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650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EC4A05-B7D1-4920-B212-A5DBB854365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993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ED503-1456-4F6D-D280-F8372D0C5D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4C041D-52CF-0742-C2CA-32C2E1EB7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7A77F-7F5C-769F-75F7-141CC86A7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FB5E5-4A03-D33E-FE50-24E0799AD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83947-7DBE-4ABC-7746-95F668231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575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A39B7-0B68-C10E-ECCF-292064339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E9BCC5-B465-F954-44B1-E2FF7E3430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20FC6-F9E1-AC68-C063-3CB225A62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FE2FB-EED2-1807-B7D8-1530E275B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450E3-7F90-A48E-92FC-1FFBA5CC4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31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F5DEC7-0003-D14C-3DC1-B91E0D651C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A85F3C-6E7C-BF3A-805C-606129568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15C97-74A4-3857-52D9-E3682E72D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1E74C-70A1-F413-7BED-097E76F69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89F1-4269-6F3D-81E2-CEFE32C5B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33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DD485-DC85-39A6-4272-1E36681CD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D44E-BD94-F8E8-8BB6-EF40EEDFE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EAC54-BAF4-6811-A0F1-14C8F8E9B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AE932-0B8D-E18C-29C9-CCD6A914A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F9E40-AF71-A66F-372C-10AF9DD65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47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E05D4-B3FF-4831-250B-7B4B5354E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FF2A9-1AF1-C589-4265-0DC650D0D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F5E23-1C6F-5B05-6A81-70548870E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5FF1A-406E-9ABB-A911-8AF075C0F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85844-ABBC-14C9-962A-D0F6B5940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93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090E1-6FCD-E264-4E12-05D99566D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56121-22C1-9E8B-0292-41F414253D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211FE3-B83B-1E2D-845E-5E82DEE608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C8138-ED14-E756-929F-0E3B5A13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DFBCBE-575E-8DF6-6A79-BCA8CB75C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3ACF4-36A2-BB79-B54B-AC5475D81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52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40D65-C41E-312A-381D-EFC369E41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43C461-B5B8-EC8B-7159-8FC607E43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ADF5A6-D7C8-49B2-CBA1-79272A5204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466D26-D8F6-11BA-ACE4-A82D4618E5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6BFAEC-E557-896F-EE78-5F8C620183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6DF991-89D7-8BB4-16F5-DAC6F0E49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145967-DAC6-48EB-49D0-4084D6D1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2A9F1E-2F86-6F2F-8AD3-07554B1A0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0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6DCCD-003B-A7FA-2CF1-11335EC3D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D0240B-FD80-5053-24DF-F1032F12C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4D9A28-D101-10EE-43A4-AF397E3F7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023F09-D3E9-6E09-60B8-9BB478CCD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713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77EC95-F48A-C712-E574-5191EFD26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C59DB7-9206-AF9E-D09F-2514407C5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E21F0A-6BD1-C984-8875-CCA06018F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107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35BCD-FF9A-EAA0-D61C-2A2CEE74B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9EAA7-B3FC-92E7-7145-A960E135C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07EAC8-27F2-9AC3-2445-1ECE2B26FE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81C729-CDB4-F3DA-79CC-FD218A397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70468-7AA3-8F2A-CCFA-C7A592C3D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9E8AC-9729-AD9F-0F83-D736EC4F8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46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93BED-85E4-39EC-D580-413CAD9F6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F53E25-2E93-2339-99C3-76D1DB2892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37D75-46D2-4349-E899-9F8934D9E3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F7ED80-7B37-887C-0001-3F54C8AC8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B102FB-E9B3-EF81-A780-3CE470621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568997-974B-B3D1-9392-339730C1E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349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87ABAC-5EDE-D627-C261-14184720D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D35A3-B5D3-6E6E-8821-72221EBA7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74189-2E7A-3D84-43E7-83C17CF8D5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E40E7-3D18-D546-BD9E-44EDFD60962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30C35-7001-CE8C-1613-3EAEE0E042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B5D40-620E-AE1B-D88A-596FC242F8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7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0158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BA7EB3A-5B5D-7EB8-69DE-2A36B73B302B}"/>
              </a:ext>
            </a:extLst>
          </p:cNvPr>
          <p:cNvSpPr txBox="1"/>
          <p:nvPr/>
        </p:nvSpPr>
        <p:spPr>
          <a:xfrm>
            <a:off x="1527114" y="92286"/>
            <a:ext cx="10531277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  <a:latin typeface="Century Gothic" panose="020F0502020204030204" pitchFamily="34" charset="0"/>
              </a:rPr>
              <a:t>Under the Sea </a:t>
            </a:r>
            <a:r>
              <a:rPr lang="en-GB" b="1" dirty="0" smtClean="0">
                <a:solidFill>
                  <a:schemeClr val="bg1"/>
                </a:solidFill>
                <a:latin typeface="Century Gothic" panose="020F0502020204030204" pitchFamily="34" charset="0"/>
              </a:rPr>
              <a:t>- </a:t>
            </a:r>
            <a:r>
              <a:rPr lang="en-GB" b="1" dirty="0">
                <a:solidFill>
                  <a:schemeClr val="bg1"/>
                </a:solidFill>
                <a:latin typeface="Century Gothic" panose="020F0502020204030204" pitchFamily="34" charset="0"/>
              </a:rPr>
              <a:t>Knowledge Organiser – EYFS Term 6</a:t>
            </a:r>
            <a:endParaRPr lang="en-US" b="1" dirty="0">
              <a:solidFill>
                <a:schemeClr val="bg1"/>
              </a:solidFill>
              <a:latin typeface="Century Gothic" panose="020F0502020204030204" pitchFamily="34" charset="0"/>
            </a:endParaRPr>
          </a:p>
        </p:txBody>
      </p:sp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D23FC306-FBF0-18DB-31D0-B39C510F73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546736"/>
              </p:ext>
            </p:extLst>
          </p:nvPr>
        </p:nvGraphicFramePr>
        <p:xfrm>
          <a:off x="226694" y="3086188"/>
          <a:ext cx="3316422" cy="3256193"/>
        </p:xfrm>
        <a:graphic>
          <a:graphicData uri="http://schemas.openxmlformats.org/drawingml/2006/table">
            <a:tbl>
              <a:tblPr firstRow="1" bandRow="1" bandCol="1">
                <a:tableStyleId>{FABFCF23-3B69-468F-B69F-88F6DE6A72F2}</a:tableStyleId>
              </a:tblPr>
              <a:tblGrid>
                <a:gridCol w="3316422">
                  <a:extLst>
                    <a:ext uri="{9D8B030D-6E8A-4147-A177-3AD203B41FA5}">
                      <a16:colId xmlns:a16="http://schemas.microsoft.com/office/drawing/2014/main" val="2252701975"/>
                    </a:ext>
                  </a:extLst>
                </a:gridCol>
              </a:tblGrid>
              <a:tr h="390093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Key Knowledge</a:t>
                      </a:r>
                      <a:r>
                        <a:rPr lang="en-GB" dirty="0"/>
                        <a:t> 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030784"/>
                  </a:ext>
                </a:extLst>
              </a:tr>
              <a:tr h="2866100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  <a:buFont typeface="Symbol" pitchFamily="2" charset="2"/>
                        <a:buChar char=""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Encourage careful observational drawings of the natural world using photographs and stories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Symbol" pitchFamily="2" charset="2"/>
                        <a:buChar char=""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While researching the seaside, encourage recognising and naming the different creatures and environmental features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Symbol" pitchFamily="2" charset="2"/>
                        <a:buChar char=""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Understand the need to respect and care for the natural environment and all living things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Symbol" pitchFamily="2" charset="2"/>
                        <a:buChar char=""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Understand how we are looked after at the seaside (lifeguards/lifeboats)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Symbol" pitchFamily="2" charset="2"/>
                        <a:buChar char=""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Understand importance of protecting ourselves at the seaside </a:t>
                      </a:r>
                      <a:r>
                        <a:rPr lang="en-GB" sz="12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eg</a:t>
                      </a:r>
                      <a:r>
                        <a:rPr lang="en-GB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suncream/hydration</a:t>
                      </a:r>
                    </a:p>
                  </a:txBody>
                  <a:tcPr marL="114935" marR="114935" marT="0" marB="0"/>
                </a:tc>
                <a:extLst>
                  <a:ext uri="{0D108BD9-81ED-4DB2-BD59-A6C34878D82A}">
                    <a16:rowId xmlns:a16="http://schemas.microsoft.com/office/drawing/2014/main" val="3568527436"/>
                  </a:ext>
                </a:extLst>
              </a:tr>
            </a:tbl>
          </a:graphicData>
        </a:graphic>
      </p:graphicFrame>
      <p:pic>
        <p:nvPicPr>
          <p:cNvPr id="18" name="Picture 17" descr="/var/folders/vg/dysvlmrd141gyh1tfgrkz5qw0000gn/T/com.microsoft.Word/Content.MSO/16611076.tmp">
            <a:extLst>
              <a:ext uri="{FF2B5EF4-FFF2-40B4-BE49-F238E27FC236}">
                <a16:creationId xmlns:a16="http://schemas.microsoft.com/office/drawing/2014/main" id="{620322D0-FFFA-1F3B-89EB-DDA3B56743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58" y="212122"/>
            <a:ext cx="1143292" cy="1143292"/>
          </a:xfrm>
          <a:prstGeom prst="rect">
            <a:avLst/>
          </a:prstGeom>
        </p:spPr>
      </p:pic>
      <p:graphicFrame>
        <p:nvGraphicFramePr>
          <p:cNvPr id="20" name="Table 15">
            <a:extLst>
              <a:ext uri="{FF2B5EF4-FFF2-40B4-BE49-F238E27FC236}">
                <a16:creationId xmlns:a16="http://schemas.microsoft.com/office/drawing/2014/main" id="{5E7B7862-BA3D-32AF-B51A-689D2B3CB9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427914"/>
              </p:ext>
            </p:extLst>
          </p:nvPr>
        </p:nvGraphicFramePr>
        <p:xfrm>
          <a:off x="9163050" y="493927"/>
          <a:ext cx="2895341" cy="3223846"/>
        </p:xfrm>
        <a:graphic>
          <a:graphicData uri="http://schemas.openxmlformats.org/drawingml/2006/table">
            <a:tbl>
              <a:tblPr firstRow="1" bandRow="1" bandCol="1">
                <a:tableStyleId>{FABFCF23-3B69-468F-B69F-88F6DE6A72F2}</a:tableStyleId>
              </a:tblPr>
              <a:tblGrid>
                <a:gridCol w="2895341">
                  <a:extLst>
                    <a:ext uri="{9D8B030D-6E8A-4147-A177-3AD203B41FA5}">
                      <a16:colId xmlns:a16="http://schemas.microsoft.com/office/drawing/2014/main" val="2252701975"/>
                    </a:ext>
                  </a:extLst>
                </a:gridCol>
              </a:tblGrid>
              <a:tr h="358726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Links to Other Subjects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030784"/>
                  </a:ext>
                </a:extLst>
              </a:tr>
              <a:tr h="2762451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400" b="1" dirty="0"/>
                        <a:t>UTW</a:t>
                      </a:r>
                      <a:r>
                        <a:rPr lang="en-GB" sz="1400" dirty="0"/>
                        <a:t>: Learn about physical features of the </a:t>
                      </a:r>
                      <a:r>
                        <a:rPr lang="en-GB" sz="1400" dirty="0" smtClean="0"/>
                        <a:t>sea. </a:t>
                      </a:r>
                      <a:r>
                        <a:rPr lang="en-GB" sz="1400" dirty="0"/>
                        <a:t>Learn about animals who </a:t>
                      </a:r>
                      <a:r>
                        <a:rPr lang="en-GB" sz="1400" dirty="0" smtClean="0"/>
                        <a:t>live </a:t>
                      </a:r>
                      <a:r>
                        <a:rPr lang="en-GB" sz="1400" dirty="0"/>
                        <a:t>in the sea. Learn how we can protect the </a:t>
                      </a:r>
                      <a:r>
                        <a:rPr lang="en-GB" sz="1400" dirty="0" smtClean="0"/>
                        <a:t>sea </a:t>
                      </a:r>
                      <a:r>
                        <a:rPr lang="en-GB" sz="1400" dirty="0"/>
                        <a:t>(environment and animals)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b="1" dirty="0"/>
                        <a:t>EAD</a:t>
                      </a:r>
                      <a:r>
                        <a:rPr lang="en-GB" sz="1400" dirty="0"/>
                        <a:t>: </a:t>
                      </a:r>
                      <a:r>
                        <a:rPr lang="en-GB" sz="1400" dirty="0" smtClean="0"/>
                        <a:t>Use </a:t>
                      </a:r>
                      <a:r>
                        <a:rPr lang="en-GB" sz="1400" dirty="0"/>
                        <a:t>junk-modelling, paint, wax resist, and clay to create their own seaside/animals art and craft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dirty="0"/>
                        <a:t>Sing seaside themed songs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b="1" dirty="0"/>
                        <a:t>Maths</a:t>
                      </a:r>
                      <a:r>
                        <a:rPr lang="en-GB" sz="1400" dirty="0"/>
                        <a:t>: Patterns, shapes, </a:t>
                      </a:r>
                      <a:r>
                        <a:rPr lang="en-GB" sz="1400" dirty="0" smtClean="0"/>
                        <a:t>time, introduction to money</a:t>
                      </a:r>
                      <a:endParaRPr lang="en-GB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b="1" dirty="0"/>
                        <a:t>Literacy</a:t>
                      </a:r>
                      <a:r>
                        <a:rPr lang="en-GB" sz="1400" dirty="0"/>
                        <a:t>: Reading and writing </a:t>
                      </a:r>
                      <a:r>
                        <a:rPr lang="en-GB" sz="1400" dirty="0" err="1" smtClean="0"/>
                        <a:t>rlated</a:t>
                      </a:r>
                      <a:r>
                        <a:rPr lang="en-GB" sz="1400" baseline="0" dirty="0" smtClean="0"/>
                        <a:t> to the sea.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527436"/>
                  </a:ext>
                </a:extLst>
              </a:tr>
            </a:tbl>
          </a:graphicData>
        </a:graphic>
      </p:graphicFrame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1E14F65E-7AD6-268C-7A3F-79483AD09A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319689"/>
              </p:ext>
            </p:extLst>
          </p:nvPr>
        </p:nvGraphicFramePr>
        <p:xfrm>
          <a:off x="6638034" y="4014034"/>
          <a:ext cx="5327272" cy="32004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941238">
                  <a:extLst>
                    <a:ext uri="{9D8B030D-6E8A-4147-A177-3AD203B41FA5}">
                      <a16:colId xmlns:a16="http://schemas.microsoft.com/office/drawing/2014/main" val="1358978135"/>
                    </a:ext>
                  </a:extLst>
                </a:gridCol>
                <a:gridCol w="2386034">
                  <a:extLst>
                    <a:ext uri="{9D8B030D-6E8A-4147-A177-3AD203B41FA5}">
                      <a16:colId xmlns:a16="http://schemas.microsoft.com/office/drawing/2014/main" val="3590121348"/>
                    </a:ext>
                  </a:extLst>
                </a:gridCol>
              </a:tblGrid>
              <a:tr h="289989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Prior Learning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Preparing for the Future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988077"/>
                  </a:ext>
                </a:extLst>
              </a:tr>
              <a:tr h="2478091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Compare and contrast characters from stories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Comment on images from the past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Talk about people around them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Know there are similarities and differences between now and the past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Gather information from simple maps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Understand that places are special to people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/>
                        <a:t>Describe immediate environment, compare it to other familiar ones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1400" dirty="0"/>
                        <a:t>Know the four countries of the united kingdom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1400" dirty="0"/>
                        <a:t>Know that things change over time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1400" dirty="0"/>
                        <a:t>Know that people visit and live at the seaside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1400" dirty="0"/>
                        <a:t>Understand that life today is different to in the </a:t>
                      </a:r>
                      <a:r>
                        <a:rPr lang="en-GB" sz="1400" dirty="0" smtClean="0"/>
                        <a:t>past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1400" dirty="0" smtClean="0"/>
                        <a:t>Understanding food chains and webs.   </a:t>
                      </a:r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1662387"/>
                  </a:ext>
                </a:extLst>
              </a:tr>
            </a:tbl>
          </a:graphicData>
        </a:graphic>
      </p:graphicFrame>
      <p:pic>
        <p:nvPicPr>
          <p:cNvPr id="27" name="Picture 27">
            <a:extLst>
              <a:ext uri="{FF2B5EF4-FFF2-40B4-BE49-F238E27FC236}">
                <a16:creationId xmlns:a16="http://schemas.microsoft.com/office/drawing/2014/main" id="{CEC86652-C5D0-16C6-4845-214E8E9656B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14" t="6508" r="15887" b="15504"/>
          <a:stretch/>
        </p:blipFill>
        <p:spPr>
          <a:xfrm rot="183640">
            <a:off x="3454220" y="2156631"/>
            <a:ext cx="3316103" cy="5055782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FF4E2B29-4372-C120-FD7B-8DA36BEDAF49}"/>
              </a:ext>
            </a:extLst>
          </p:cNvPr>
          <p:cNvSpPr txBox="1"/>
          <p:nvPr/>
        </p:nvSpPr>
        <p:spPr>
          <a:xfrm>
            <a:off x="3769413" y="3061002"/>
            <a:ext cx="2685717" cy="42319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Key Vocabulary</a:t>
            </a:r>
            <a:endParaRPr lang="en-GB" sz="500" b="1" dirty="0">
              <a:solidFill>
                <a:schemeClr val="bg1"/>
              </a:solidFill>
            </a:endParaRPr>
          </a:p>
          <a:p>
            <a:endParaRPr lang="en-GB" sz="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/>
              <a:t>Sea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 smtClean="0"/>
              <a:t>Ocean</a:t>
            </a:r>
            <a:endParaRPr lang="en-GB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/>
              <a:t>Beach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/>
              <a:t>Sand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 smtClean="0"/>
              <a:t>Waves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 smtClean="0"/>
              <a:t>Water</a:t>
            </a:r>
            <a:endParaRPr lang="en-GB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/>
              <a:t>Shells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/>
              <a:t>Pebbles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/>
              <a:t>Rock </a:t>
            </a:r>
            <a:r>
              <a:rPr lang="en-GB" sz="1400" dirty="0" smtClean="0"/>
              <a:t>pools</a:t>
            </a:r>
            <a:endParaRPr lang="en-GB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 smtClean="0"/>
              <a:t>Fish</a:t>
            </a:r>
            <a:endParaRPr lang="en-GB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 smtClean="0"/>
              <a:t>Crabs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 smtClean="0"/>
              <a:t>Food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 smtClean="0"/>
              <a:t>Predator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 smtClean="0"/>
              <a:t>Prey</a:t>
            </a:r>
            <a:endParaRPr lang="en-GB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53103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269</Words>
  <Application>Microsoft Office PowerPoint</Application>
  <PresentationFormat>Widescreen</PresentationFormat>
  <Paragraphs>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Century Gothic</vt:lpstr>
      <vt:lpstr>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Carina Phillips</dc:creator>
  <cp:lastModifiedBy>Cassandra June Jane</cp:lastModifiedBy>
  <cp:revision>47</cp:revision>
  <dcterms:created xsi:type="dcterms:W3CDTF">2023-03-23T10:05:22Z</dcterms:created>
  <dcterms:modified xsi:type="dcterms:W3CDTF">2026-06-05T14:24:11Z</dcterms:modified>
</cp:coreProperties>
</file>