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ED503-1456-4F6D-D280-F8372D0C5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C041D-52CF-0742-C2CA-32C2E1EB7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7A77F-7F5C-769F-75F7-141CC86A7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FB5E5-4A03-D33E-FE50-24E0799AD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3947-7DBE-4ABC-7746-95F66823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575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A39B7-0B68-C10E-ECCF-29206433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BCC5-B465-F954-44B1-E2FF7E343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20FC6-F9E1-AC68-C063-3CB225A6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FE2FB-EED2-1807-B7D8-1530E275B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50E3-7F90-A48E-92FC-1FFBA5CC4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3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F5DEC7-0003-D14C-3DC1-B91E0D651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85F3C-6E7C-BF3A-805C-606129568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15C97-74A4-3857-52D9-E3682E72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1E74C-70A1-F413-7BED-097E76F69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89F1-4269-6F3D-81E2-CEFE32C5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1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DD485-DC85-39A6-4272-1E36681C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D44E-BD94-F8E8-8BB6-EF40EEDFE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AC54-BAF4-6811-A0F1-14C8F8E9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AE932-0B8D-E18C-29C9-CCD6A914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F9E40-AF71-A66F-372C-10AF9DD6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24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E05D4-B3FF-4831-250B-7B4B5354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FF2A9-1AF1-C589-4265-0DC650D0D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F5E23-1C6F-5B05-6A81-70548870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5FF1A-406E-9ABB-A911-8AF075C0F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85844-ABBC-14C9-962A-D0F6B594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893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90E1-6FCD-E264-4E12-05D99566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56121-22C1-9E8B-0292-41F414253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11FE3-B83B-1E2D-845E-5E82DEE60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C8138-ED14-E756-929F-0E3B5A13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FBCBE-575E-8DF6-6A79-BCA8CB7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3ACF4-36A2-BB79-B54B-AC5475D8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2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40D65-C41E-312A-381D-EFC369E4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3C461-B5B8-EC8B-7159-8FC607E43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DF5A6-D7C8-49B2-CBA1-79272A520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66D26-D8F6-11BA-ACE4-A82D4618E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6BFAEC-E557-896F-EE78-5F8C62018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6DF991-89D7-8BB4-16F5-DAC6F0E4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145967-DAC6-48EB-49D0-4084D6D11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A9F1E-2F86-6F2F-8AD3-07554B1A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DCCD-003B-A7FA-2CF1-11335EC3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D0240B-FD80-5053-24DF-F1032F12C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D9A28-D101-10EE-43A4-AF397E3F7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23F09-D3E9-6E09-60B8-9BB478CC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71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7EC95-F48A-C712-E574-5191EFD2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C59DB7-9206-AF9E-D09F-2514407C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21F0A-6BD1-C984-8875-CCA06018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0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5BCD-FF9A-EAA0-D61C-2A2CEE74B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9EAA7-B3FC-92E7-7145-A960E135C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7EAC8-27F2-9AC3-2445-1ECE2B26F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1C729-CDB4-F3DA-79CC-FD218A39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70468-7AA3-8F2A-CCFA-C7A592C3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9E8AC-9729-AD9F-0F83-D736EC4F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14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3BED-85E4-39EC-D580-413CAD9F6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F53E25-2E93-2339-99C3-76D1DB28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37D75-46D2-4349-E899-9F8934D9E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7ED80-7B37-887C-0001-3F54C8AC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102FB-E9B3-EF81-A780-3CE47062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68997-974B-B3D1-9392-339730C1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4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87ABAC-5EDE-D627-C261-14184720D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D35A3-B5D3-6E6E-8821-72221EBA7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74189-2E7A-3D84-43E7-83C17CF8D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E40E7-3D18-D546-BD9E-44EDFD60962F}" type="datetimeFigureOut">
              <a:rPr lang="en-US" smtClean="0"/>
              <a:t>5/16/2026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30C35-7001-CE8C-1613-3EAEE0E04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B5D40-620E-AE1B-D88A-596FC242F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4F9D1-EAB5-7E41-AECC-C5459850A9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07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203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A7EB3A-5B5D-7EB8-69DE-2A36B73B302B}"/>
              </a:ext>
            </a:extLst>
          </p:cNvPr>
          <p:cNvSpPr txBox="1"/>
          <p:nvPr/>
        </p:nvSpPr>
        <p:spPr>
          <a:xfrm>
            <a:off x="1876778" y="98114"/>
            <a:ext cx="843844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Rainforests Knowledge </a:t>
            </a:r>
            <a:r>
              <a:rPr lang="en-GB" b="1" dirty="0">
                <a:solidFill>
                  <a:schemeClr val="bg1"/>
                </a:solidFill>
                <a:latin typeface="Century Gothic" panose="020F0502020204030204" pitchFamily="34" charset="0"/>
              </a:rPr>
              <a:t>Organiser Y1&amp;2 Term </a:t>
            </a:r>
            <a:r>
              <a:rPr lang="en-GB" b="1" dirty="0" smtClean="0">
                <a:solidFill>
                  <a:schemeClr val="bg1"/>
                </a:solidFill>
                <a:latin typeface="Century Gothic" panose="020F0502020204030204" pitchFamily="34" charset="0"/>
              </a:rPr>
              <a:t>6</a:t>
            </a:r>
            <a:endParaRPr lang="en-US" b="1" dirty="0">
              <a:solidFill>
                <a:schemeClr val="bg1"/>
              </a:solidFill>
              <a:latin typeface="Century Gothic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8C247-9746-96C3-2938-F9AAE3065F85}"/>
              </a:ext>
            </a:extLst>
          </p:cNvPr>
          <p:cNvSpPr txBox="1"/>
          <p:nvPr/>
        </p:nvSpPr>
        <p:spPr>
          <a:xfrm>
            <a:off x="383822" y="1216377"/>
            <a:ext cx="2537178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D23FC306-FBF0-18DB-31D0-B39C510F7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776497"/>
              </p:ext>
            </p:extLst>
          </p:nvPr>
        </p:nvGraphicFramePr>
        <p:xfrm>
          <a:off x="104069" y="1138629"/>
          <a:ext cx="3431176" cy="3083662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3431176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33304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Key Knowledge</a:t>
                      </a:r>
                      <a:r>
                        <a:rPr lang="en-GB" dirty="0"/>
                        <a:t> 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271790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200" b="1" dirty="0" smtClean="0"/>
                        <a:t>Geography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/>
                        <a:t>Rainforests are found near the equator between the tropic of Cancer and Capricorn.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smtClean="0"/>
                        <a:t>They</a:t>
                      </a:r>
                      <a:r>
                        <a:rPr lang="en-GB" sz="1200" b="0" baseline="0" dirty="0" smtClean="0"/>
                        <a:t> can be found in every continent except Antarctica.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/>
                        <a:t>They are located in countries such as Brazil, India, Peru, Mexico, Australia and Malaysia.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/>
                        <a:t>It usually rains every day and the average rainfall is 6cm every month.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/>
                        <a:t>About 30 million species of plants and animals live in tropical rainforests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 smtClean="0"/>
                        <a:t>Many things we have in our homes come from Rainforests, including chocolate, sugar, rubber, bamboo and many medicines..</a:t>
                      </a:r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pic>
        <p:nvPicPr>
          <p:cNvPr id="18" name="Picture 17" descr="/var/folders/vg/dysvlmrd141gyh1tfgrkz5qw0000gn/T/com.microsoft.Word/Content.MSO/16611076.tmp">
            <a:extLst>
              <a:ext uri="{FF2B5EF4-FFF2-40B4-BE49-F238E27FC236}">
                <a16:creationId xmlns:a16="http://schemas.microsoft.com/office/drawing/2014/main" id="{620322D0-FFFA-1F3B-89EB-DDA3B5674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82" y="98114"/>
            <a:ext cx="1040513" cy="1040513"/>
          </a:xfrm>
          <a:prstGeom prst="rect">
            <a:avLst/>
          </a:prstGeom>
        </p:spPr>
      </p:pic>
      <p:graphicFrame>
        <p:nvGraphicFramePr>
          <p:cNvPr id="20" name="Table 15">
            <a:extLst>
              <a:ext uri="{FF2B5EF4-FFF2-40B4-BE49-F238E27FC236}">
                <a16:creationId xmlns:a16="http://schemas.microsoft.com/office/drawing/2014/main" id="{5E7B7862-BA3D-32AF-B51A-689D2B3CB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65920"/>
              </p:ext>
            </p:extLst>
          </p:nvPr>
        </p:nvGraphicFramePr>
        <p:xfrm>
          <a:off x="164555" y="4454465"/>
          <a:ext cx="3332016" cy="1943670"/>
        </p:xfrm>
        <a:graphic>
          <a:graphicData uri="http://schemas.openxmlformats.org/drawingml/2006/table">
            <a:tbl>
              <a:tblPr firstRow="1" bandRow="1" bandCol="1">
                <a:tableStyleId>{FABFCF23-3B69-468F-B69F-88F6DE6A72F2}</a:tableStyleId>
              </a:tblPr>
              <a:tblGrid>
                <a:gridCol w="3332016">
                  <a:extLst>
                    <a:ext uri="{9D8B030D-6E8A-4147-A177-3AD203B41FA5}">
                      <a16:colId xmlns:a16="http://schemas.microsoft.com/office/drawing/2014/main" val="2252701975"/>
                    </a:ext>
                  </a:extLst>
                </a:gridCol>
              </a:tblGrid>
              <a:tr h="36596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Links to Other Subjects</a:t>
                      </a:r>
                      <a:endParaRPr lang="en-US" sz="16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30784"/>
                  </a:ext>
                </a:extLst>
              </a:tr>
              <a:tr h="157770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sz="1200" b="1" baseline="0" dirty="0" smtClean="0"/>
                        <a:t>Science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Rainforests contain the widest range of plants of any other habitat in the World.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Parts of Plants</a:t>
                      </a:r>
                      <a:r>
                        <a:rPr lang="en-GB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Plants need to grow.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Studies of Rainforest Animals.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27436"/>
                  </a:ext>
                </a:extLst>
              </a:tr>
            </a:tbl>
          </a:graphicData>
        </a:graphic>
      </p:graphicFrame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1E14F65E-7AD6-268C-7A3F-79483AD09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722967"/>
              </p:ext>
            </p:extLst>
          </p:nvPr>
        </p:nvGraphicFramePr>
        <p:xfrm>
          <a:off x="6597610" y="3611003"/>
          <a:ext cx="5502399" cy="300864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563040">
                  <a:extLst>
                    <a:ext uri="{9D8B030D-6E8A-4147-A177-3AD203B41FA5}">
                      <a16:colId xmlns:a16="http://schemas.microsoft.com/office/drawing/2014/main" val="1358978135"/>
                    </a:ext>
                  </a:extLst>
                </a:gridCol>
                <a:gridCol w="2939359">
                  <a:extLst>
                    <a:ext uri="{9D8B030D-6E8A-4147-A177-3AD203B41FA5}">
                      <a16:colId xmlns:a16="http://schemas.microsoft.com/office/drawing/2014/main" val="3590121348"/>
                    </a:ext>
                  </a:extLst>
                </a:gridCol>
              </a:tblGrid>
              <a:tr h="35688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Prior Learning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/>
                          </a:solidFill>
                        </a:rPr>
                        <a:t>Preparing for the Future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88077"/>
                  </a:ext>
                </a:extLst>
              </a:tr>
              <a:tr h="262798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 the similarities and differences from my immediate environment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some of the things they have observed such as plants, animals, natural and found objects.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 care and concern for living things and the environment.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observations and explain why some things occur; talk about changes.</a:t>
                      </a:r>
                      <a:endParaRPr lang="en-GB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maps</a:t>
                      </a:r>
                      <a:r>
                        <a:rPr lang="en-GB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</a:t>
                      </a: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atlases to locate countries and describe features studied.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Sketch maps of human and physical features.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describe the functions of different parts of flowering plants: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the requirements of plants for life and growth Investigate the way in which water is transported within plants  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the part that flowers play in the life cycle of flowering plants, including pollination, seed formation and seed dispersal. 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endParaRPr lang="en-GB" sz="1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662387"/>
                  </a:ext>
                </a:extLst>
              </a:tr>
            </a:tbl>
          </a:graphicData>
        </a:graphic>
      </p:graphicFrame>
      <p:pic>
        <p:nvPicPr>
          <p:cNvPr id="27" name="Picture 27">
            <a:extLst>
              <a:ext uri="{FF2B5EF4-FFF2-40B4-BE49-F238E27FC236}">
                <a16:creationId xmlns:a16="http://schemas.microsoft.com/office/drawing/2014/main" id="{CEC86652-C5D0-16C6-4845-214E8E9656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4" t="6508" r="15887" b="15504"/>
          <a:stretch/>
        </p:blipFill>
        <p:spPr>
          <a:xfrm rot="183640">
            <a:off x="3421402" y="50053"/>
            <a:ext cx="3397537" cy="496622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F4E2B29-4372-C120-FD7B-8DA36BEDAF49}"/>
              </a:ext>
            </a:extLst>
          </p:cNvPr>
          <p:cNvSpPr txBox="1"/>
          <p:nvPr/>
        </p:nvSpPr>
        <p:spPr>
          <a:xfrm>
            <a:off x="3600785" y="879748"/>
            <a:ext cx="2815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Key Vocabulary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Rainforest</a:t>
            </a:r>
            <a:r>
              <a:rPr lang="en-GB" sz="1200" dirty="0" smtClean="0"/>
              <a:t> – a forest near the equator that has lots of rain every year.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South America - </a:t>
            </a:r>
            <a:r>
              <a:rPr lang="en-GB" sz="1200" dirty="0" smtClean="0"/>
              <a:t>one of the seven continents which contains the Amazon river and the world’s largest rainforest.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Rainfall</a:t>
            </a:r>
            <a:r>
              <a:rPr lang="en-GB" sz="1200" dirty="0" smtClean="0"/>
              <a:t> – measured water that falls on an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Climate</a:t>
            </a:r>
            <a:r>
              <a:rPr lang="en-GB" sz="1200" dirty="0" smtClean="0"/>
              <a:t> – the average weather conditions over a long period of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Species</a:t>
            </a:r>
            <a:r>
              <a:rPr lang="en-GB" sz="1200" dirty="0" smtClean="0"/>
              <a:t> – a groups of similar plants or animals.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Tropical</a:t>
            </a:r>
            <a:r>
              <a:rPr lang="en-GB" sz="1200" dirty="0" smtClean="0"/>
              <a:t> – warm and hot throughout he year, but has </a:t>
            </a:r>
            <a:r>
              <a:rPr lang="en-GB" sz="1200" smtClean="0"/>
              <a:t>rainy seasons.</a:t>
            </a:r>
            <a:endParaRPr lang="en-GB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Microorganisms</a:t>
            </a:r>
            <a:r>
              <a:rPr lang="en-GB" sz="1200" dirty="0" smtClean="0"/>
              <a:t> – living things too small to be seen with the naked eye.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Deforestation</a:t>
            </a:r>
            <a:r>
              <a:rPr lang="en-GB" sz="1200" dirty="0" smtClean="0"/>
              <a:t> – the cutting down and clearing of large areas of forest.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/>
              <a:t>Equator</a:t>
            </a:r>
            <a:r>
              <a:rPr lang="en-GB" sz="1200" dirty="0" smtClean="0"/>
              <a:t> – imaginary circle running round the centre of the earth</a:t>
            </a:r>
            <a:endParaRPr lang="en-GB" sz="1200" dirty="0"/>
          </a:p>
        </p:txBody>
      </p:sp>
      <p:sp>
        <p:nvSpPr>
          <p:cNvPr id="9" name="AutoShape 6" descr="20 Retro Toys That Bring All the Nostalgic Fun | Cubb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9" name="Picture 18" descr="Describe the functions of various parts of a plant."/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078" y="5238659"/>
            <a:ext cx="1099844" cy="115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11,900+ Beautiful Frog Eye Stock Photos, Pictures &amp; Royalty-Free Images -  iStock"/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260" y="5766315"/>
            <a:ext cx="1509395" cy="100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THE GREAT KAPOK TREE | Children's book by Lynne Cherry"/>
          <p:cNvPicPr/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8" t="5777" r="12311" b="4471"/>
          <a:stretch/>
        </p:blipFill>
        <p:spPr bwMode="auto">
          <a:xfrm>
            <a:off x="3652517" y="4828576"/>
            <a:ext cx="817880" cy="962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 descr="http://www.storymuseum.org.uk/1001stories/upload_files/logo_90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90" y="4732556"/>
            <a:ext cx="1129755" cy="866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Photo &amp; Art Print Watercolor sloth illustration"/>
          <p:cNvPicPr/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5" t="11291" b="11290"/>
          <a:stretch/>
        </p:blipFill>
        <p:spPr bwMode="auto">
          <a:xfrm>
            <a:off x="10075786" y="2363249"/>
            <a:ext cx="1323975" cy="1114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 descr="Cocoa Beans"/>
          <p:cNvPicPr/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215" y="5818397"/>
            <a:ext cx="946905" cy="985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layers-of-rainforest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976" y="600775"/>
            <a:ext cx="2807335" cy="28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342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Carina Phillips</dc:creator>
  <cp:lastModifiedBy>sam le breton</cp:lastModifiedBy>
  <cp:revision>28</cp:revision>
  <cp:lastPrinted>2024-05-30T12:59:35Z</cp:lastPrinted>
  <dcterms:created xsi:type="dcterms:W3CDTF">2023-03-23T10:05:22Z</dcterms:created>
  <dcterms:modified xsi:type="dcterms:W3CDTF">2026-05-16T16:05:32Z</dcterms:modified>
</cp:coreProperties>
</file>