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01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ina Phillips" userId="2a6dfcaa-372e-4217-b8e1-d1d457573628" providerId="ADAL" clId="{1CB20F75-F4D0-9540-9F88-D682A9855B0E}"/>
    <pc:docChg chg="modSld">
      <pc:chgData name="Carina Phillips" userId="2a6dfcaa-372e-4217-b8e1-d1d457573628" providerId="ADAL" clId="{1CB20F75-F4D0-9540-9F88-D682A9855B0E}" dt="2023-03-23T14:27:07.609" v="30" actId="20577"/>
      <pc:docMkLst>
        <pc:docMk/>
      </pc:docMkLst>
      <pc:sldChg chg="modSp">
        <pc:chgData name="Carina Phillips" userId="2a6dfcaa-372e-4217-b8e1-d1d457573628" providerId="ADAL" clId="{1CB20F75-F4D0-9540-9F88-D682A9855B0E}" dt="2023-03-23T14:27:07.609" v="30" actId="20577"/>
        <pc:sldMkLst>
          <pc:docMk/>
          <pc:sldMk cId="353103034" sldId="256"/>
        </pc:sldMkLst>
        <pc:spChg chg="mod">
          <ac:chgData name="Carina Phillips" userId="2a6dfcaa-372e-4217-b8e1-d1d457573628" providerId="ADAL" clId="{1CB20F75-F4D0-9540-9F88-D682A9855B0E}" dt="2023-03-23T14:27:07.609" v="30" actId="20577"/>
          <ac:spMkLst>
            <pc:docMk/>
            <pc:sldMk cId="353103034" sldId="256"/>
            <ac:spMk id="5" creationId="{CBA7EB3A-5B5D-7EB8-69DE-2A36B73B302B}"/>
          </ac:spMkLst>
        </pc:spChg>
      </pc:sldChg>
    </pc:docChg>
  </pc:docChgLst>
  <pc:docChgLst>
    <pc:chgData name="Carina Phillips" userId="2a6dfcaa-372e-4217-b8e1-d1d457573628" providerId="ADAL" clId="{49B96590-1712-6C43-BB37-A3D43FEF11E2}"/>
    <pc:docChg chg="modSld">
      <pc:chgData name="Carina Phillips" userId="2a6dfcaa-372e-4217-b8e1-d1d457573628" providerId="ADAL" clId="{49B96590-1712-6C43-BB37-A3D43FEF11E2}" dt="2023-03-23T15:11:16.106" v="36" actId="20577"/>
      <pc:docMkLst>
        <pc:docMk/>
      </pc:docMkLst>
      <pc:sldChg chg="modSp">
        <pc:chgData name="Carina Phillips" userId="2a6dfcaa-372e-4217-b8e1-d1d457573628" providerId="ADAL" clId="{49B96590-1712-6C43-BB37-A3D43FEF11E2}" dt="2023-03-23T15:11:16.106" v="36" actId="20577"/>
        <pc:sldMkLst>
          <pc:docMk/>
          <pc:sldMk cId="353103034" sldId="256"/>
        </pc:sldMkLst>
        <pc:spChg chg="mod">
          <ac:chgData name="Carina Phillips" userId="2a6dfcaa-372e-4217-b8e1-d1d457573628" providerId="ADAL" clId="{49B96590-1712-6C43-BB37-A3D43FEF11E2}" dt="2023-03-23T15:11:16.106" v="36" actId="20577"/>
          <ac:spMkLst>
            <pc:docMk/>
            <pc:sldMk cId="353103034" sldId="256"/>
            <ac:spMk id="5" creationId="{CBA7EB3A-5B5D-7EB8-69DE-2A36B73B302B}"/>
          </ac:spMkLst>
        </pc:spChg>
      </pc:sldChg>
    </pc:docChg>
  </pc:docChgLst>
  <pc:docChgLst>
    <pc:chgData name="Carina Phillips" userId="2a6dfcaa-372e-4217-b8e1-d1d457573628" providerId="ADAL" clId="{D852BACD-82CE-6849-8677-233D312B2D5B}"/>
    <pc:docChg chg="modSld">
      <pc:chgData name="Carina Phillips" userId="2a6dfcaa-372e-4217-b8e1-d1d457573628" providerId="ADAL" clId="{D852BACD-82CE-6849-8677-233D312B2D5B}" dt="2023-03-23T11:45:51.688" v="4" actId="14100"/>
      <pc:docMkLst>
        <pc:docMk/>
      </pc:docMkLst>
      <pc:sldChg chg="modSp">
        <pc:chgData name="Carina Phillips" userId="2a6dfcaa-372e-4217-b8e1-d1d457573628" providerId="ADAL" clId="{D852BACD-82CE-6849-8677-233D312B2D5B}" dt="2023-03-23T11:45:51.688" v="4" actId="14100"/>
        <pc:sldMkLst>
          <pc:docMk/>
          <pc:sldMk cId="353103034" sldId="256"/>
        </pc:sldMkLst>
        <pc:spChg chg="mod">
          <ac:chgData name="Carina Phillips" userId="2a6dfcaa-372e-4217-b8e1-d1d457573628" providerId="ADAL" clId="{D852BACD-82CE-6849-8677-233D312B2D5B}" dt="2023-03-23T11:45:51.688" v="4" actId="14100"/>
          <ac:spMkLst>
            <pc:docMk/>
            <pc:sldMk cId="353103034" sldId="256"/>
            <ac:spMk id="28" creationId="{FF4E2B29-4372-C120-FD7B-8DA36BEDAF49}"/>
          </ac:spMkLst>
        </pc:spChg>
        <pc:picChg chg="mod">
          <ac:chgData name="Carina Phillips" userId="2a6dfcaa-372e-4217-b8e1-d1d457573628" providerId="ADAL" clId="{D852BACD-82CE-6849-8677-233D312B2D5B}" dt="2023-03-23T11:45:33.783" v="0" actId="688"/>
          <ac:picMkLst>
            <pc:docMk/>
            <pc:sldMk cId="353103034" sldId="256"/>
            <ac:picMk id="27" creationId="{CEC86652-C5D0-16C6-4845-214E8E9656B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ED503-1456-4F6D-D280-F8372D0C5D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4C041D-52CF-0742-C2CA-32C2E1EB73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7A77F-7F5C-769F-75F7-141CC86A7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FB5E5-4A03-D33E-FE50-24E0799AD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83947-7DBE-4ABC-7746-95F668231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575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A39B7-0B68-C10E-ECCF-292064339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E9BCC5-B465-F954-44B1-E2FF7E3430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620FC6-F9E1-AC68-C063-3CB225A62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EFE2FB-EED2-1807-B7D8-1530E275B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450E3-7F90-A48E-92FC-1FFBA5CC4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131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F5DEC7-0003-D14C-3DC1-B91E0D651C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A85F3C-6E7C-BF3A-805C-606129568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D15C97-74A4-3857-52D9-E3682E72D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1E74C-70A1-F413-7BED-097E76F69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89F1-4269-6F3D-81E2-CEFE32C5B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133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DD485-DC85-39A6-4272-1E36681CD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D44E-BD94-F8E8-8BB6-EF40EEDFE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5EAC54-BAF4-6811-A0F1-14C8F8E9B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AAE932-0B8D-E18C-29C9-CCD6A914A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F9E40-AF71-A66F-372C-10AF9DD65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247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E05D4-B3FF-4831-250B-7B4B5354E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2FF2A9-1AF1-C589-4265-0DC650D0D2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4F5E23-1C6F-5B05-6A81-70548870E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5FF1A-406E-9ABB-A911-8AF075C0F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85844-ABBC-14C9-962A-D0F6B5940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893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090E1-6FCD-E264-4E12-05D99566D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56121-22C1-9E8B-0292-41F414253D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211FE3-B83B-1E2D-845E-5E82DEE608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DC8138-ED14-E756-929F-0E3B5A130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DFBCBE-575E-8DF6-6A79-BCA8CB75C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F3ACF4-36A2-BB79-B54B-AC5475D81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522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40D65-C41E-312A-381D-EFC369E41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43C461-B5B8-EC8B-7159-8FC607E43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ADF5A6-D7C8-49B2-CBA1-79272A5204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466D26-D8F6-11BA-ACE4-A82D4618E5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6BFAEC-E557-896F-EE78-5F8C620183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6DF991-89D7-8BB4-16F5-DAC6F0E49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145967-DAC6-48EB-49D0-4084D6D11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2A9F1E-2F86-6F2F-8AD3-07554B1A0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0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6DCCD-003B-A7FA-2CF1-11335EC3D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D0240B-FD80-5053-24DF-F1032F12C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4D9A28-D101-10EE-43A4-AF397E3F7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023F09-D3E9-6E09-60B8-9BB478CCD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713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77EC95-F48A-C712-E574-5191EFD26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C59DB7-9206-AF9E-D09F-2514407C5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E21F0A-6BD1-C984-8875-CCA06018F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107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35BCD-FF9A-EAA0-D61C-2A2CEE74B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9EAA7-B3FC-92E7-7145-A960E135C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07EAC8-27F2-9AC3-2445-1ECE2B26FE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81C729-CDB4-F3DA-79CC-FD218A397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70468-7AA3-8F2A-CCFA-C7A592C3D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9E8AC-9729-AD9F-0F83-D736EC4F8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46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93BED-85E4-39EC-D580-413CAD9F6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F53E25-2E93-2339-99C3-76D1DB2892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E37D75-46D2-4349-E899-9F8934D9E3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F7ED80-7B37-887C-0001-3F54C8AC8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B102FB-E9B3-EF81-A780-3CE470621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568997-974B-B3D1-9392-339730C1E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349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87ABAC-5EDE-D627-C261-14184720D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D35A3-B5D3-6E6E-8821-72221EBA7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74189-2E7A-3D84-43E7-83C17CF8D5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E40E7-3D18-D546-BD9E-44EDFD60962F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830C35-7001-CE8C-1613-3EAEE0E042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B5D40-620E-AE1B-D88A-596FC242F8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071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158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BA7EB3A-5B5D-7EB8-69DE-2A36B73B302B}"/>
              </a:ext>
            </a:extLst>
          </p:cNvPr>
          <p:cNvSpPr txBox="1"/>
          <p:nvPr/>
        </p:nvSpPr>
        <p:spPr>
          <a:xfrm>
            <a:off x="1876778" y="167700"/>
            <a:ext cx="8438444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bg1"/>
                </a:solidFill>
                <a:latin typeface="Century Gothic" panose="020F0502020204030204" pitchFamily="34" charset="0"/>
              </a:rPr>
              <a:t>Leisure and Entertainment</a:t>
            </a:r>
            <a:r>
              <a:rPr lang="en-GB" b="1" dirty="0" smtClean="0">
                <a:solidFill>
                  <a:schemeClr val="bg1"/>
                </a:solidFill>
                <a:latin typeface="Century Gothic" panose="020F0502020204030204" pitchFamily="34" charset="0"/>
              </a:rPr>
              <a:t> </a:t>
            </a:r>
            <a:r>
              <a:rPr lang="en-GB" b="1" dirty="0">
                <a:solidFill>
                  <a:schemeClr val="bg1"/>
                </a:solidFill>
                <a:latin typeface="Century Gothic" panose="020F0502020204030204" pitchFamily="34" charset="0"/>
              </a:rPr>
              <a:t>Knowledge </a:t>
            </a:r>
            <a:r>
              <a:rPr lang="en-GB" b="1" dirty="0" smtClean="0">
                <a:solidFill>
                  <a:schemeClr val="bg1"/>
                </a:solidFill>
                <a:latin typeface="Century Gothic" panose="020F0502020204030204" pitchFamily="34" charset="0"/>
              </a:rPr>
              <a:t>Organiser </a:t>
            </a:r>
            <a:r>
              <a:rPr lang="en-GB" b="1" dirty="0">
                <a:solidFill>
                  <a:schemeClr val="bg1"/>
                </a:solidFill>
                <a:latin typeface="Century Gothic" panose="020F0502020204030204" pitchFamily="34" charset="0"/>
              </a:rPr>
              <a:t>Y5-6 Term </a:t>
            </a:r>
            <a:r>
              <a:rPr lang="en-GB" b="1" dirty="0">
                <a:solidFill>
                  <a:schemeClr val="bg1"/>
                </a:solidFill>
                <a:latin typeface="Century Gothic" panose="020F0502020204030204" pitchFamily="34" charset="0"/>
              </a:rPr>
              <a:t>6</a:t>
            </a:r>
            <a:endParaRPr lang="en-US" b="1" dirty="0">
              <a:solidFill>
                <a:schemeClr val="bg1"/>
              </a:solidFill>
              <a:latin typeface="Century Gothic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0A8C247-9746-96C3-2938-F9AAE3065F85}"/>
              </a:ext>
            </a:extLst>
          </p:cNvPr>
          <p:cNvSpPr txBox="1"/>
          <p:nvPr/>
        </p:nvSpPr>
        <p:spPr>
          <a:xfrm>
            <a:off x="383822" y="1216377"/>
            <a:ext cx="2537178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graphicFrame>
        <p:nvGraphicFramePr>
          <p:cNvPr id="15" name="Table 15">
            <a:extLst>
              <a:ext uri="{FF2B5EF4-FFF2-40B4-BE49-F238E27FC236}">
                <a16:creationId xmlns:a16="http://schemas.microsoft.com/office/drawing/2014/main" id="{D23FC306-FBF0-18DB-31D0-B39C510F73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936232"/>
              </p:ext>
            </p:extLst>
          </p:nvPr>
        </p:nvGraphicFramePr>
        <p:xfrm>
          <a:off x="226694" y="1351681"/>
          <a:ext cx="3316422" cy="5398207"/>
        </p:xfrm>
        <a:graphic>
          <a:graphicData uri="http://schemas.openxmlformats.org/drawingml/2006/table">
            <a:tbl>
              <a:tblPr firstRow="1" bandRow="1" bandCol="1">
                <a:tableStyleId>{FABFCF23-3B69-468F-B69F-88F6DE6A72F2}</a:tableStyleId>
              </a:tblPr>
              <a:tblGrid>
                <a:gridCol w="3316422">
                  <a:extLst>
                    <a:ext uri="{9D8B030D-6E8A-4147-A177-3AD203B41FA5}">
                      <a16:colId xmlns:a16="http://schemas.microsoft.com/office/drawing/2014/main" val="2252701975"/>
                    </a:ext>
                  </a:extLst>
                </a:gridCol>
              </a:tblGrid>
              <a:tr h="44067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Key Knowledge</a:t>
                      </a:r>
                      <a:r>
                        <a:rPr lang="en-GB" dirty="0"/>
                        <a:t> 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030784"/>
                  </a:ext>
                </a:extLst>
              </a:tr>
              <a:tr h="4957537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To</a:t>
                      </a:r>
                      <a:r>
                        <a:rPr lang="en-GB" sz="1200" baseline="0" dirty="0" smtClean="0"/>
                        <a:t> understand that leisure and entertainment are essential for people to be healthy, as well as mentally and physically productive.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To place events in chronological order using a timeline.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Discuss how dancing has been an important social activity, comparing how dances have changed in the 20</a:t>
                      </a:r>
                      <a:r>
                        <a:rPr lang="en-GB" sz="1200" baseline="30000" dirty="0" smtClean="0"/>
                        <a:t>th</a:t>
                      </a:r>
                      <a:r>
                        <a:rPr lang="en-GB" sz="1200" baseline="0" dirty="0" smtClean="0"/>
                        <a:t> century.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Look at how theatres have developed during the 21</a:t>
                      </a:r>
                      <a:r>
                        <a:rPr lang="en-GB" sz="1200" baseline="30000" dirty="0" smtClean="0"/>
                        <a:t>st</a:t>
                      </a:r>
                      <a:r>
                        <a:rPr lang="en-GB" sz="1200" baseline="0" dirty="0" smtClean="0"/>
                        <a:t> century.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Understand the importance of cinema and describe the current threats to the film industry since it’s been established.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Compare how television has changed since the first broadcast in 1926.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Explain the development of television since the 20</a:t>
                      </a:r>
                      <a:r>
                        <a:rPr lang="en-GB" sz="1200" baseline="30000" dirty="0" smtClean="0"/>
                        <a:t>th</a:t>
                      </a:r>
                      <a:r>
                        <a:rPr lang="en-GB" sz="1200" baseline="0" dirty="0" smtClean="0"/>
                        <a:t> century.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Explore how music trends and technology have evolved over time.</a:t>
                      </a:r>
                      <a:endParaRPr lang="en-GB" sz="1200" baseline="0" dirty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Compare how fashion trends have developed over the 20</a:t>
                      </a:r>
                      <a:r>
                        <a:rPr lang="en-GB" sz="1200" baseline="30000" dirty="0" smtClean="0"/>
                        <a:t>th</a:t>
                      </a:r>
                      <a:r>
                        <a:rPr lang="en-GB" sz="1200" baseline="0" dirty="0" smtClean="0"/>
                        <a:t> century.</a:t>
                      </a:r>
                      <a:endParaRPr lang="en-GB" sz="1200" baseline="0" dirty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Explain how sport became professional and why sports stars are paid large sums of money to compete.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527436"/>
                  </a:ext>
                </a:extLst>
              </a:tr>
            </a:tbl>
          </a:graphicData>
        </a:graphic>
      </p:graphicFrame>
      <p:pic>
        <p:nvPicPr>
          <p:cNvPr id="18" name="Picture 17" descr="/var/folders/vg/dysvlmrd141gyh1tfgrkz5qw0000gn/T/com.microsoft.Word/Content.MSO/16611076.tmp">
            <a:extLst>
              <a:ext uri="{FF2B5EF4-FFF2-40B4-BE49-F238E27FC236}">
                <a16:creationId xmlns:a16="http://schemas.microsoft.com/office/drawing/2014/main" id="{620322D0-FFFA-1F3B-89EB-DDA3B56743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822" y="147009"/>
            <a:ext cx="1143292" cy="1143292"/>
          </a:xfrm>
          <a:prstGeom prst="rect">
            <a:avLst/>
          </a:prstGeom>
        </p:spPr>
      </p:pic>
      <p:graphicFrame>
        <p:nvGraphicFramePr>
          <p:cNvPr id="20" name="Table 15">
            <a:extLst>
              <a:ext uri="{FF2B5EF4-FFF2-40B4-BE49-F238E27FC236}">
                <a16:creationId xmlns:a16="http://schemas.microsoft.com/office/drawing/2014/main" id="{5E7B7862-BA3D-32AF-B51A-689D2B3CB9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2695028"/>
              </p:ext>
            </p:extLst>
          </p:nvPr>
        </p:nvGraphicFramePr>
        <p:xfrm>
          <a:off x="6546640" y="633164"/>
          <a:ext cx="2685717" cy="2754121"/>
        </p:xfrm>
        <a:graphic>
          <a:graphicData uri="http://schemas.openxmlformats.org/drawingml/2006/table">
            <a:tbl>
              <a:tblPr firstRow="1" bandRow="1" bandCol="1">
                <a:tableStyleId>{FABFCF23-3B69-468F-B69F-88F6DE6A72F2}</a:tableStyleId>
              </a:tblPr>
              <a:tblGrid>
                <a:gridCol w="2685717">
                  <a:extLst>
                    <a:ext uri="{9D8B030D-6E8A-4147-A177-3AD203B41FA5}">
                      <a16:colId xmlns:a16="http://schemas.microsoft.com/office/drawing/2014/main" val="2252701975"/>
                    </a:ext>
                  </a:extLst>
                </a:gridCol>
              </a:tblGrid>
              <a:tr h="39107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Links to Other Subjects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030784"/>
                  </a:ext>
                </a:extLst>
              </a:tr>
              <a:tr h="2363047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dirty="0" smtClean="0"/>
                        <a:t>Design</a:t>
                      </a:r>
                      <a:r>
                        <a:rPr lang="en-GB" sz="1200" baseline="0" dirty="0" smtClean="0"/>
                        <a:t> Technology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Research and develop</a:t>
                      </a:r>
                      <a:r>
                        <a:rPr lang="en-GB" sz="1200" baseline="0" dirty="0" smtClean="0"/>
                        <a:t> design criteria for a ride model.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Make an electrical moving fairground ride model.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Ensure that the model is functional and aesthetically appealing.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Evaluate their final product against their design criteria, suggesting improvements and adaptations.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Understand and use an electrical system.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527436"/>
                  </a:ext>
                </a:extLst>
              </a:tr>
            </a:tbl>
          </a:graphicData>
        </a:graphic>
      </p:graphicFrame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1E14F65E-7AD6-268C-7A3F-79483AD09A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905364"/>
              </p:ext>
            </p:extLst>
          </p:nvPr>
        </p:nvGraphicFramePr>
        <p:xfrm>
          <a:off x="6546640" y="3550128"/>
          <a:ext cx="5418666" cy="302260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3589781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5901213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Prior Learning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Preparing for the Future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988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Changes in Britain from the stone age</a:t>
                      </a:r>
                      <a:r>
                        <a:rPr lang="en-GB" sz="1200" baseline="0" dirty="0" smtClean="0"/>
                        <a:t> to the Iron Age.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Describe events from the past using dates when things happened.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Suggest why certain events happened or people acted as they did in history.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Explain how events from the past have shaped our lives today.</a:t>
                      </a:r>
                      <a:endParaRPr lang="en-GB" sz="1200" baseline="0" dirty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Provide examples of how events in the past shaped people’s lives over time and </a:t>
                      </a:r>
                      <a:r>
                        <a:rPr lang="en-GB" sz="1200" baseline="0" smtClean="0"/>
                        <a:t>have influenced </a:t>
                      </a:r>
                      <a:r>
                        <a:rPr lang="en-GB" sz="1200" baseline="0" dirty="0" smtClean="0"/>
                        <a:t>how we live </a:t>
                      </a:r>
                      <a:r>
                        <a:rPr lang="en-GB" sz="1200" baseline="0" smtClean="0"/>
                        <a:t>today.</a:t>
                      </a:r>
                      <a:endParaRPr lang="en-GB" sz="1200" baseline="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dirty="0"/>
                    </a:p>
                    <a:p>
                      <a:endParaRPr lang="en-GB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KS3: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Know and understand the history of these islands as a coherent, chronological narrative, from the earliest times to the present day: how people’s lives have shaped</a:t>
                      </a:r>
                      <a:r>
                        <a:rPr lang="en-GB" sz="1200" baseline="0" dirty="0" smtClean="0"/>
                        <a:t> </a:t>
                      </a:r>
                      <a:r>
                        <a:rPr lang="en-GB" sz="1200" dirty="0" smtClean="0"/>
                        <a:t>this nation and how Britain has influenced and been influenced by the wider world.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Challenges for Britain, Europe and the wider world 1901 to the present day.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Ideas, political power, industry and empire: Britain, 1745-1901</a:t>
                      </a:r>
                      <a:endParaRPr lang="en-US" sz="1200" dirty="0" smtClean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1662387"/>
                  </a:ext>
                </a:extLst>
              </a:tr>
            </a:tbl>
          </a:graphicData>
        </a:graphic>
      </p:graphicFrame>
      <p:pic>
        <p:nvPicPr>
          <p:cNvPr id="23" name="Picture 23">
            <a:extLst>
              <a:ext uri="{FF2B5EF4-FFF2-40B4-BE49-F238E27FC236}">
                <a16:creationId xmlns:a16="http://schemas.microsoft.com/office/drawing/2014/main" id="{44FAD6C2-A45F-1604-FAD2-90699AAAB10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1700" y="3663105"/>
            <a:ext cx="2004299" cy="301490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9613AD5D-4AD3-52D8-9C43-7E3AFABA2242}"/>
              </a:ext>
            </a:extLst>
          </p:cNvPr>
          <p:cNvSpPr txBox="1"/>
          <p:nvPr/>
        </p:nvSpPr>
        <p:spPr>
          <a:xfrm>
            <a:off x="5182520" y="2590370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pic>
        <p:nvPicPr>
          <p:cNvPr id="27" name="Picture 27">
            <a:extLst>
              <a:ext uri="{FF2B5EF4-FFF2-40B4-BE49-F238E27FC236}">
                <a16:creationId xmlns:a16="http://schemas.microsoft.com/office/drawing/2014/main" id="{CEC86652-C5D0-16C6-4845-214E8E9656BA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14" t="6508" r="15887" b="15504"/>
          <a:stretch/>
        </p:blipFill>
        <p:spPr>
          <a:xfrm rot="183640">
            <a:off x="3502461" y="376377"/>
            <a:ext cx="3128986" cy="3205480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FF4E2B29-4372-C120-FD7B-8DA36BEDAF49}"/>
              </a:ext>
            </a:extLst>
          </p:cNvPr>
          <p:cNvSpPr txBox="1"/>
          <p:nvPr/>
        </p:nvSpPr>
        <p:spPr>
          <a:xfrm>
            <a:off x="3839228" y="1080649"/>
            <a:ext cx="243033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Key Vocabulary</a:t>
            </a:r>
            <a:r>
              <a:rPr lang="en-GB" sz="1200" b="1" dirty="0">
                <a:solidFill>
                  <a:schemeClr val="bg1"/>
                </a:solidFill>
              </a:rPr>
              <a:t> </a:t>
            </a:r>
          </a:p>
          <a:p>
            <a:r>
              <a:rPr lang="en-GB" sz="1200" dirty="0" smtClean="0"/>
              <a:t>trade union</a:t>
            </a:r>
          </a:p>
          <a:p>
            <a:r>
              <a:rPr lang="en-GB" sz="1200" dirty="0" smtClean="0"/>
              <a:t>commercial</a:t>
            </a:r>
            <a:endParaRPr lang="en-GB" sz="1200" dirty="0"/>
          </a:p>
          <a:p>
            <a:r>
              <a:rPr lang="en-GB" sz="1200" dirty="0"/>
              <a:t>s</a:t>
            </a:r>
            <a:r>
              <a:rPr lang="en-GB" sz="1200" dirty="0" smtClean="0"/>
              <a:t>ocial</a:t>
            </a:r>
          </a:p>
          <a:p>
            <a:r>
              <a:rPr lang="en-GB" sz="1200" dirty="0"/>
              <a:t>t</a:t>
            </a:r>
            <a:r>
              <a:rPr lang="en-GB" sz="1200" dirty="0" smtClean="0"/>
              <a:t>echnological development</a:t>
            </a:r>
          </a:p>
          <a:p>
            <a:r>
              <a:rPr lang="en-GB" sz="1200" dirty="0"/>
              <a:t>p</a:t>
            </a:r>
            <a:r>
              <a:rPr lang="en-GB" sz="1200" dirty="0" smtClean="0"/>
              <a:t>rofessional</a:t>
            </a:r>
          </a:p>
          <a:p>
            <a:r>
              <a:rPr lang="en-GB" sz="1200" dirty="0" smtClean="0"/>
              <a:t>Industry</a:t>
            </a:r>
          </a:p>
          <a:p>
            <a:r>
              <a:rPr lang="en-GB" sz="1200" dirty="0"/>
              <a:t>p</a:t>
            </a:r>
            <a:r>
              <a:rPr lang="en-GB" sz="1200" dirty="0" smtClean="0"/>
              <a:t>opular music (pop)</a:t>
            </a:r>
          </a:p>
          <a:p>
            <a:r>
              <a:rPr lang="en-GB" sz="1200" dirty="0"/>
              <a:t>i</a:t>
            </a:r>
            <a:r>
              <a:rPr lang="en-GB" sz="1200" dirty="0" smtClean="0"/>
              <a:t>nfluence</a:t>
            </a:r>
          </a:p>
          <a:p>
            <a:r>
              <a:rPr lang="en-GB" sz="1200" dirty="0"/>
              <a:t>c</a:t>
            </a:r>
            <a:r>
              <a:rPr lang="en-GB" sz="1200" dirty="0" smtClean="0"/>
              <a:t>ulture</a:t>
            </a:r>
            <a:endParaRPr lang="en-GB" sz="1200" dirty="0"/>
          </a:p>
          <a:p>
            <a:r>
              <a:rPr lang="en-GB" sz="1200" dirty="0" smtClean="0"/>
              <a:t>broadcast</a:t>
            </a:r>
          </a:p>
        </p:txBody>
      </p:sp>
      <p:pic>
        <p:nvPicPr>
          <p:cNvPr id="29" name="Picture 29">
            <a:extLst>
              <a:ext uri="{FF2B5EF4-FFF2-40B4-BE49-F238E27FC236}">
                <a16:creationId xmlns:a16="http://schemas.microsoft.com/office/drawing/2014/main" id="{023BDA36-13E1-2BC3-F8D7-C3C6A6A9363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2021" y="1202646"/>
            <a:ext cx="2445959" cy="1615158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353103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55DC795A83AD4E8CDA3E0E6439A6EF" ma:contentTypeVersion="18" ma:contentTypeDescription="Create a new document." ma:contentTypeScope="" ma:versionID="bdc9f3e3865a4d85d4b0b249c4ed3765">
  <xsd:schema xmlns:xsd="http://www.w3.org/2001/XMLSchema" xmlns:xs="http://www.w3.org/2001/XMLSchema" xmlns:p="http://schemas.microsoft.com/office/2006/metadata/properties" xmlns:ns3="95e602c3-ac30-4948-9009-691947a0aec4" xmlns:ns4="75dae19c-733a-4c55-84e6-65b91dcedde0" targetNamespace="http://schemas.microsoft.com/office/2006/metadata/properties" ma:root="true" ma:fieldsID="82583fa6c713c1cdc2a934b8a8cb4bf5" ns3:_="" ns4:_="">
    <xsd:import namespace="95e602c3-ac30-4948-9009-691947a0aec4"/>
    <xsd:import namespace="75dae19c-733a-4c55-84e6-65b91dcedde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e602c3-ac30-4948-9009-691947a0ae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dae19c-733a-4c55-84e6-65b91dcedde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5e602c3-ac30-4948-9009-691947a0aec4" xsi:nil="true"/>
  </documentManagement>
</p:properties>
</file>

<file path=customXml/itemProps1.xml><?xml version="1.0" encoding="utf-8"?>
<ds:datastoreItem xmlns:ds="http://schemas.openxmlformats.org/officeDocument/2006/customXml" ds:itemID="{D87914D2-4ECB-4FDA-8810-7594B0F9606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5EBF277-A057-4F2F-8350-689B4410F6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e602c3-ac30-4948-9009-691947a0aec4"/>
    <ds:schemaRef ds:uri="75dae19c-733a-4c55-84e6-65b91dcedde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51B27CE-DAD0-402E-9ED2-19A8F4204686}">
  <ds:schemaRefs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95e602c3-ac30-4948-9009-691947a0aec4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75dae19c-733a-4c55-84e6-65b91dcedde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376</Words>
  <Application>Microsoft Office PowerPoint</Application>
  <PresentationFormat>Widescreen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Carina Phillips</dc:creator>
  <cp:lastModifiedBy>Carina Phillips</cp:lastModifiedBy>
  <cp:revision>13</cp:revision>
  <dcterms:created xsi:type="dcterms:W3CDTF">2023-03-23T10:05:22Z</dcterms:created>
  <dcterms:modified xsi:type="dcterms:W3CDTF">2024-06-05T13:11:53Z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0x010100C755DC795A83AD4E8CDA3E0E6439A6EF</vt:lpwstr>
  </property>
</Properties>
</file>