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ina Phillips" userId="2a6dfcaa-372e-4217-b8e1-d1d457573628" providerId="ADAL" clId="{1CB20F75-F4D0-9540-9F88-D682A9855B0E}"/>
    <pc:docChg chg="modSld">
      <pc:chgData name="Carina Phillips" userId="2a6dfcaa-372e-4217-b8e1-d1d457573628" providerId="ADAL" clId="{1CB20F75-F4D0-9540-9F88-D682A9855B0E}" dt="2023-03-23T14:27:07.609" v="30" actId="20577"/>
      <pc:docMkLst>
        <pc:docMk/>
      </pc:docMkLst>
      <pc:sldChg chg="modSp">
        <pc:chgData name="Carina Phillips" userId="2a6dfcaa-372e-4217-b8e1-d1d457573628" providerId="ADAL" clId="{1CB20F75-F4D0-9540-9F88-D682A9855B0E}" dt="2023-03-23T14:27:07.609" v="30" actId="20577"/>
        <pc:sldMkLst>
          <pc:docMk/>
          <pc:sldMk cId="353103034" sldId="256"/>
        </pc:sldMkLst>
        <pc:spChg chg="mod">
          <ac:chgData name="Carina Phillips" userId="2a6dfcaa-372e-4217-b8e1-d1d457573628" providerId="ADAL" clId="{1CB20F75-F4D0-9540-9F88-D682A9855B0E}" dt="2023-03-23T14:27:07.609" v="30" actId="20577"/>
          <ac:spMkLst>
            <pc:docMk/>
            <pc:sldMk cId="353103034" sldId="256"/>
            <ac:spMk id="5" creationId="{CBA7EB3A-5B5D-7EB8-69DE-2A36B73B302B}"/>
          </ac:spMkLst>
        </pc:spChg>
      </pc:sldChg>
    </pc:docChg>
  </pc:docChgLst>
  <pc:docChgLst>
    <pc:chgData name="Carina Phillips" userId="2a6dfcaa-372e-4217-b8e1-d1d457573628" providerId="ADAL" clId="{49B96590-1712-6C43-BB37-A3D43FEF11E2}"/>
    <pc:docChg chg="modSld">
      <pc:chgData name="Carina Phillips" userId="2a6dfcaa-372e-4217-b8e1-d1d457573628" providerId="ADAL" clId="{49B96590-1712-6C43-BB37-A3D43FEF11E2}" dt="2023-03-23T15:11:16.106" v="36" actId="20577"/>
      <pc:docMkLst>
        <pc:docMk/>
      </pc:docMkLst>
      <pc:sldChg chg="modSp">
        <pc:chgData name="Carina Phillips" userId="2a6dfcaa-372e-4217-b8e1-d1d457573628" providerId="ADAL" clId="{49B96590-1712-6C43-BB37-A3D43FEF11E2}" dt="2023-03-23T15:11:16.106" v="36" actId="20577"/>
        <pc:sldMkLst>
          <pc:docMk/>
          <pc:sldMk cId="353103034" sldId="256"/>
        </pc:sldMkLst>
        <pc:spChg chg="mod">
          <ac:chgData name="Carina Phillips" userId="2a6dfcaa-372e-4217-b8e1-d1d457573628" providerId="ADAL" clId="{49B96590-1712-6C43-BB37-A3D43FEF11E2}" dt="2023-03-23T15:11:16.106" v="36" actId="20577"/>
          <ac:spMkLst>
            <pc:docMk/>
            <pc:sldMk cId="353103034" sldId="256"/>
            <ac:spMk id="5" creationId="{CBA7EB3A-5B5D-7EB8-69DE-2A36B73B302B}"/>
          </ac:spMkLst>
        </pc:spChg>
      </pc:sldChg>
    </pc:docChg>
  </pc:docChgLst>
  <pc:docChgLst>
    <pc:chgData name="Carina Phillips" userId="2a6dfcaa-372e-4217-b8e1-d1d457573628" providerId="ADAL" clId="{D852BACD-82CE-6849-8677-233D312B2D5B}"/>
    <pc:docChg chg="modSld">
      <pc:chgData name="Carina Phillips" userId="2a6dfcaa-372e-4217-b8e1-d1d457573628" providerId="ADAL" clId="{D852BACD-82CE-6849-8677-233D312B2D5B}" dt="2023-03-23T11:45:51.688" v="4" actId="14100"/>
      <pc:docMkLst>
        <pc:docMk/>
      </pc:docMkLst>
      <pc:sldChg chg="modSp">
        <pc:chgData name="Carina Phillips" userId="2a6dfcaa-372e-4217-b8e1-d1d457573628" providerId="ADAL" clId="{D852BACD-82CE-6849-8677-233D312B2D5B}" dt="2023-03-23T11:45:51.688" v="4" actId="14100"/>
        <pc:sldMkLst>
          <pc:docMk/>
          <pc:sldMk cId="353103034" sldId="256"/>
        </pc:sldMkLst>
        <pc:spChg chg="mod">
          <ac:chgData name="Carina Phillips" userId="2a6dfcaa-372e-4217-b8e1-d1d457573628" providerId="ADAL" clId="{D852BACD-82CE-6849-8677-233D312B2D5B}" dt="2023-03-23T11:45:51.688" v="4" actId="14100"/>
          <ac:spMkLst>
            <pc:docMk/>
            <pc:sldMk cId="353103034" sldId="256"/>
            <ac:spMk id="28" creationId="{FF4E2B29-4372-C120-FD7B-8DA36BEDAF49}"/>
          </ac:spMkLst>
        </pc:spChg>
        <pc:picChg chg="mod">
          <ac:chgData name="Carina Phillips" userId="2a6dfcaa-372e-4217-b8e1-d1d457573628" providerId="ADAL" clId="{D852BACD-82CE-6849-8677-233D312B2D5B}" dt="2023-03-23T11:45:33.783" v="0" actId="688"/>
          <ac:picMkLst>
            <pc:docMk/>
            <pc:sldMk cId="353103034" sldId="256"/>
            <ac:picMk id="27" creationId="{CEC86652-C5D0-16C6-4845-214E8E9656B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ED503-1456-4F6D-D280-F8372D0C5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4C041D-52CF-0742-C2CA-32C2E1EB7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7A77F-7F5C-769F-75F7-141CC86A7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FB5E5-4A03-D33E-FE50-24E0799AD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83947-7DBE-4ABC-7746-95F668231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7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A39B7-0B68-C10E-ECCF-29206433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9BCC5-B465-F954-44B1-E2FF7E343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20FC6-F9E1-AC68-C063-3CB225A6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FE2FB-EED2-1807-B7D8-1530E275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450E3-7F90-A48E-92FC-1FFBA5CC4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3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F5DEC7-0003-D14C-3DC1-B91E0D651C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A85F3C-6E7C-BF3A-805C-606129568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15C97-74A4-3857-52D9-E3682E72D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1E74C-70A1-F413-7BED-097E76F6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89F1-4269-6F3D-81E2-CEFE32C5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3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DD485-DC85-39A6-4272-1E36681C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D44E-BD94-F8E8-8BB6-EF40EEDFE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EAC54-BAF4-6811-A0F1-14C8F8E9B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AE932-0B8D-E18C-29C9-CCD6A914A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F9E40-AF71-A66F-372C-10AF9DD65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4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E05D4-B3FF-4831-250B-7B4B5354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F2A9-1AF1-C589-4265-0DC650D0D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F5E23-1C6F-5B05-6A81-70548870E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5FF1A-406E-9ABB-A911-8AF075C0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85844-ABBC-14C9-962A-D0F6B5940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9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090E1-6FCD-E264-4E12-05D99566D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56121-22C1-9E8B-0292-41F414253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211FE3-B83B-1E2D-845E-5E82DEE60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C8138-ED14-E756-929F-0E3B5A13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FBCBE-575E-8DF6-6A79-BCA8CB75C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3ACF4-36A2-BB79-B54B-AC5475D8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2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40D65-C41E-312A-381D-EFC369E4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3C461-B5B8-EC8B-7159-8FC607E43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DF5A6-D7C8-49B2-CBA1-79272A520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466D26-D8F6-11BA-ACE4-A82D4618E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6BFAEC-E557-896F-EE78-5F8C620183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6DF991-89D7-8BB4-16F5-DAC6F0E4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145967-DAC6-48EB-49D0-4084D6D1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2A9F1E-2F86-6F2F-8AD3-07554B1A0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0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6DCCD-003B-A7FA-2CF1-11335EC3D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D0240B-FD80-5053-24DF-F1032F12C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D9A28-D101-10EE-43A4-AF397E3F7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23F09-D3E9-6E09-60B8-9BB478CCD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1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77EC95-F48A-C712-E574-5191EFD2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C59DB7-9206-AF9E-D09F-2514407C5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21F0A-6BD1-C984-8875-CCA06018F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0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35BCD-FF9A-EAA0-D61C-2A2CEE74B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9EAA7-B3FC-92E7-7145-A960E135C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7EAC8-27F2-9AC3-2445-1ECE2B26F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1C729-CDB4-F3DA-79CC-FD218A397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70468-7AA3-8F2A-CCFA-C7A592C3D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9E8AC-9729-AD9F-0F83-D736EC4F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4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93BED-85E4-39EC-D580-413CAD9F6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F53E25-2E93-2339-99C3-76D1DB289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37D75-46D2-4349-E899-9F8934D9E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7ED80-7B37-887C-0001-3F54C8AC8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102FB-E9B3-EF81-A780-3CE470621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568997-974B-B3D1-9392-339730C1E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4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87ABAC-5EDE-D627-C261-14184720D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D35A3-B5D3-6E6E-8821-72221EBA7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74189-2E7A-3D84-43E7-83C17CF8D5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E40E7-3D18-D546-BD9E-44EDFD60962F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30C35-7001-CE8C-1613-3EAEE0E04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B5D40-620E-AE1B-D88A-596FC242F8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7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158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A7EB3A-5B5D-7EB8-69DE-2A36B73B302B}"/>
              </a:ext>
            </a:extLst>
          </p:cNvPr>
          <p:cNvSpPr txBox="1"/>
          <p:nvPr/>
        </p:nvSpPr>
        <p:spPr>
          <a:xfrm>
            <a:off x="1876778" y="167700"/>
            <a:ext cx="843844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Century Gothic" panose="020F0502020204030204" pitchFamily="34" charset="0"/>
              </a:rPr>
              <a:t>How does Climate </a:t>
            </a:r>
            <a:r>
              <a:rPr lang="en-GB" b="1" dirty="0" smtClean="0">
                <a:solidFill>
                  <a:schemeClr val="bg1"/>
                </a:solidFill>
                <a:latin typeface="Century Gothic" panose="020F0502020204030204" pitchFamily="34" charset="0"/>
              </a:rPr>
              <a:t>Change Impact Farming? </a:t>
            </a:r>
            <a:r>
              <a:rPr lang="en-GB" b="1" dirty="0" smtClean="0">
                <a:solidFill>
                  <a:schemeClr val="bg1"/>
                </a:solidFill>
                <a:latin typeface="Century Gothic" panose="020F0502020204030204" pitchFamily="34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entury Gothic" panose="020F0502020204030204" pitchFamily="34" charset="0"/>
              </a:rPr>
              <a:t>Y5-6 Term </a:t>
            </a:r>
            <a:r>
              <a:rPr lang="en-GB" b="1" dirty="0" smtClean="0">
                <a:solidFill>
                  <a:schemeClr val="bg1"/>
                </a:solidFill>
                <a:latin typeface="Century Gothic" panose="020F0502020204030204" pitchFamily="34" charset="0"/>
              </a:rPr>
              <a:t>5</a:t>
            </a:r>
            <a:endParaRPr lang="en-US" b="1" dirty="0">
              <a:solidFill>
                <a:schemeClr val="bg1"/>
              </a:solidFill>
              <a:latin typeface="Century Gothic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A8C247-9746-96C3-2938-F9AAE3065F85}"/>
              </a:ext>
            </a:extLst>
          </p:cNvPr>
          <p:cNvSpPr txBox="1"/>
          <p:nvPr/>
        </p:nvSpPr>
        <p:spPr>
          <a:xfrm>
            <a:off x="383822" y="1216377"/>
            <a:ext cx="2537178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D23FC306-FBF0-18DB-31D0-B39C510F73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16931"/>
              </p:ext>
            </p:extLst>
          </p:nvPr>
        </p:nvGraphicFramePr>
        <p:xfrm>
          <a:off x="226694" y="1351681"/>
          <a:ext cx="3316422" cy="5398207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3316422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44067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Key Knowledge</a:t>
                      </a:r>
                      <a:r>
                        <a:rPr lang="en-GB" dirty="0"/>
                        <a:t> 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495753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To</a:t>
                      </a:r>
                      <a:r>
                        <a:rPr lang="en-GB" sz="1200" baseline="0" dirty="0" smtClean="0"/>
                        <a:t> learn how farmers have diversified to survive the current climate.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To explain different farming processes.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To understand the different environmental factors which affect food production.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To understand the link between land use and economic activity.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To understand how climate change affects what is grown. Global climate change can make weather very unpredictable. This makes it harder for farmers to produce food, which affects us all.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To understand and calculate food miles and where we get our food from. </a:t>
                      </a:r>
                      <a:endParaRPr lang="en-GB" sz="12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To explain that the further out food has come from, the chances are that more fuel was used in getting it to us – this has a negative impact on the planet (using up non-renewable fuels, pollution, costs).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Discover ways to reduce our impact on the environment (eat more foods produced closer to home which has not been transported lots of times).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To understand the importance of renewable energy and the importance of bio-fuels.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pic>
        <p:nvPicPr>
          <p:cNvPr id="18" name="Picture 17" descr="/var/folders/vg/dysvlmrd141gyh1tfgrkz5qw0000gn/T/com.microsoft.Word/Content.MSO/16611076.tmp">
            <a:extLst>
              <a:ext uri="{FF2B5EF4-FFF2-40B4-BE49-F238E27FC236}">
                <a16:creationId xmlns:a16="http://schemas.microsoft.com/office/drawing/2014/main" id="{620322D0-FFFA-1F3B-89EB-DDA3B56743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822" y="147009"/>
            <a:ext cx="1143292" cy="1143292"/>
          </a:xfrm>
          <a:prstGeom prst="rect">
            <a:avLst/>
          </a:prstGeom>
        </p:spPr>
      </p:pic>
      <p:graphicFrame>
        <p:nvGraphicFramePr>
          <p:cNvPr id="20" name="Table 15">
            <a:extLst>
              <a:ext uri="{FF2B5EF4-FFF2-40B4-BE49-F238E27FC236}">
                <a16:creationId xmlns:a16="http://schemas.microsoft.com/office/drawing/2014/main" id="{5E7B7862-BA3D-32AF-B51A-689D2B3CB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03179"/>
              </p:ext>
            </p:extLst>
          </p:nvPr>
        </p:nvGraphicFramePr>
        <p:xfrm>
          <a:off x="6546640" y="633166"/>
          <a:ext cx="2685717" cy="3095473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2685717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271053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Links to Other Subjects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2760193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   Describe the changes as humans               develop to old age.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Identify and name the main parts of the human circulatory system, and describe the functions of the heart, blood vessels and blood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Recognise the impact of diet, exercise, drugs and lifestyle on the way their bodies function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Describe the ways in which nutrients and water are transported within animals, including humans.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1E14F65E-7AD6-268C-7A3F-79483AD09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850914"/>
              </p:ext>
            </p:extLst>
          </p:nvPr>
        </p:nvGraphicFramePr>
        <p:xfrm>
          <a:off x="6523024" y="3824773"/>
          <a:ext cx="5418666" cy="28397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3589781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5901213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Prior Learning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Preparing for the Future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988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Y3-4:</a:t>
                      </a:r>
                    </a:p>
                    <a:p>
                      <a:endParaRPr lang="en-GB" sz="1200" dirty="0" smtClean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Name</a:t>
                      </a:r>
                      <a:r>
                        <a:rPr lang="en-GB" sz="1200" baseline="0" dirty="0" smtClean="0"/>
                        <a:t> and locate human and physical characteristics in the countries we are studying; including land use patterns.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Describe and understand key aspects of human geography – land-use</a:t>
                      </a:r>
                      <a:endParaRPr lang="en-GB" sz="1200" dirty="0"/>
                    </a:p>
                    <a:p>
                      <a:endParaRPr lang="en-GB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KS3: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</a:t>
                      </a:r>
                      <a:r>
                        <a:rPr lang="en-GB" sz="1200" smtClean="0"/>
                        <a:t>uman </a:t>
                      </a:r>
                      <a:r>
                        <a:rPr lang="en-GB" sz="1200" dirty="0" smtClean="0"/>
                        <a:t>geography relating to:</a:t>
                      </a:r>
                      <a:r>
                        <a:rPr lang="en-GB" sz="1200" baseline="0" dirty="0" smtClean="0"/>
                        <a:t> </a:t>
                      </a:r>
                      <a:r>
                        <a:rPr lang="en-GB" sz="1200" dirty="0" smtClean="0"/>
                        <a:t>population and urbanisation; international</a:t>
                      </a:r>
                      <a:r>
                        <a:rPr lang="en-GB" sz="1200" baseline="0" dirty="0" smtClean="0"/>
                        <a:t> </a:t>
                      </a:r>
                      <a:r>
                        <a:rPr lang="en-GB" sz="1200" dirty="0" smtClean="0"/>
                        <a:t>development; economic activity in the primary, secondary, tertiary and quaternary</a:t>
                      </a:r>
                      <a:r>
                        <a:rPr lang="en-GB" sz="1200" baseline="0" dirty="0" smtClean="0"/>
                        <a:t> </a:t>
                      </a:r>
                      <a:r>
                        <a:rPr lang="en-GB" sz="1200" dirty="0" smtClean="0"/>
                        <a:t>sectors; and the use of natural resources.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Understand how human and physical processes interact to influence, and change</a:t>
                      </a:r>
                      <a:r>
                        <a:rPr lang="en-GB" sz="1200" baseline="0" dirty="0" smtClean="0"/>
                        <a:t> </a:t>
                      </a:r>
                      <a:r>
                        <a:rPr lang="en-GB" sz="1200" dirty="0" smtClean="0"/>
                        <a:t>landscapes, environments and the climate; and how human activity relies on effective</a:t>
                      </a:r>
                      <a:r>
                        <a:rPr lang="en-GB" sz="1200" baseline="0" dirty="0" smtClean="0"/>
                        <a:t> </a:t>
                      </a:r>
                      <a:r>
                        <a:rPr lang="en-GB" sz="1200" dirty="0" smtClean="0"/>
                        <a:t>functioning of natural systems.</a:t>
                      </a:r>
                      <a:endParaRPr lang="en-US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662387"/>
                  </a:ext>
                </a:extLst>
              </a:tr>
            </a:tbl>
          </a:graphicData>
        </a:graphic>
      </p:graphicFrame>
      <p:pic>
        <p:nvPicPr>
          <p:cNvPr id="23" name="Picture 23">
            <a:extLst>
              <a:ext uri="{FF2B5EF4-FFF2-40B4-BE49-F238E27FC236}">
                <a16:creationId xmlns:a16="http://schemas.microsoft.com/office/drawing/2014/main" id="{44FAD6C2-A45F-1604-FAD2-90699AAAB1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017" y="3650815"/>
            <a:ext cx="1975665" cy="303948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9613AD5D-4AD3-52D8-9C43-7E3AFABA2242}"/>
              </a:ext>
            </a:extLst>
          </p:cNvPr>
          <p:cNvSpPr txBox="1"/>
          <p:nvPr/>
        </p:nvSpPr>
        <p:spPr>
          <a:xfrm>
            <a:off x="5182520" y="259037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pic>
        <p:nvPicPr>
          <p:cNvPr id="27" name="Picture 27">
            <a:extLst>
              <a:ext uri="{FF2B5EF4-FFF2-40B4-BE49-F238E27FC236}">
                <a16:creationId xmlns:a16="http://schemas.microsoft.com/office/drawing/2014/main" id="{CEC86652-C5D0-16C6-4845-214E8E9656B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14" t="6508" r="15887" b="15504"/>
          <a:stretch/>
        </p:blipFill>
        <p:spPr>
          <a:xfrm rot="183640">
            <a:off x="3521916" y="377683"/>
            <a:ext cx="3128986" cy="320548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F4E2B29-4372-C120-FD7B-8DA36BEDAF49}"/>
              </a:ext>
            </a:extLst>
          </p:cNvPr>
          <p:cNvSpPr txBox="1"/>
          <p:nvPr/>
        </p:nvSpPr>
        <p:spPr>
          <a:xfrm>
            <a:off x="3839228" y="1080649"/>
            <a:ext cx="24303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Key Vocabulary</a:t>
            </a:r>
            <a:r>
              <a:rPr lang="en-GB" sz="1200" b="1" dirty="0">
                <a:solidFill>
                  <a:schemeClr val="bg1"/>
                </a:solidFill>
              </a:rPr>
              <a:t> </a:t>
            </a:r>
          </a:p>
          <a:p>
            <a:r>
              <a:rPr lang="en-GB" sz="1200" b="1" dirty="0" smtClean="0"/>
              <a:t>Arable land – </a:t>
            </a:r>
            <a:r>
              <a:rPr lang="en-GB" sz="1200" dirty="0" smtClean="0"/>
              <a:t>Land that is fit for cultivation and used to grow crops.</a:t>
            </a:r>
          </a:p>
          <a:p>
            <a:r>
              <a:rPr lang="en-GB" sz="1200" b="1" dirty="0" smtClean="0"/>
              <a:t>Pasture land – </a:t>
            </a:r>
            <a:r>
              <a:rPr lang="en-GB" sz="1200" dirty="0" smtClean="0"/>
              <a:t>Land used for grazing by livestock.</a:t>
            </a:r>
          </a:p>
          <a:p>
            <a:r>
              <a:rPr lang="en-GB" sz="1200" b="1" dirty="0" smtClean="0"/>
              <a:t>Traceability – </a:t>
            </a:r>
            <a:r>
              <a:rPr lang="en-GB" sz="1200" dirty="0" smtClean="0"/>
              <a:t>The ability to trace a product back to its source.</a:t>
            </a:r>
          </a:p>
          <a:p>
            <a:r>
              <a:rPr lang="en-GB" sz="1200" b="1" dirty="0" smtClean="0"/>
              <a:t>Economic Activity – </a:t>
            </a:r>
            <a:r>
              <a:rPr lang="en-GB" sz="1200" dirty="0" smtClean="0"/>
              <a:t>The process of producing, buying and selling goods</a:t>
            </a:r>
          </a:p>
          <a:p>
            <a:r>
              <a:rPr lang="en-GB" sz="1200" b="1" dirty="0" smtClean="0"/>
              <a:t>Land use – </a:t>
            </a:r>
            <a:r>
              <a:rPr lang="en-GB" sz="1200" dirty="0" smtClean="0"/>
              <a:t>The function of the land.</a:t>
            </a:r>
          </a:p>
          <a:p>
            <a:r>
              <a:rPr lang="en-GB" sz="1200" b="1" dirty="0" smtClean="0"/>
              <a:t>Sustainable – </a:t>
            </a:r>
            <a:r>
              <a:rPr lang="en-GB" sz="1200" dirty="0" smtClean="0"/>
              <a:t>Able to continue over a period of time.</a:t>
            </a:r>
            <a:endParaRPr lang="en-GB" sz="1200" b="1" dirty="0"/>
          </a:p>
        </p:txBody>
      </p:sp>
      <p:pic>
        <p:nvPicPr>
          <p:cNvPr id="29" name="Picture 29">
            <a:extLst>
              <a:ext uri="{FF2B5EF4-FFF2-40B4-BE49-F238E27FC236}">
                <a16:creationId xmlns:a16="http://schemas.microsoft.com/office/drawing/2014/main" id="{023BDA36-13E1-2BC3-F8D7-C3C6A6A936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9431" y="1294110"/>
            <a:ext cx="2445959" cy="13726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53103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5e602c3-ac30-4948-9009-691947a0aec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55DC795A83AD4E8CDA3E0E6439A6EF" ma:contentTypeVersion="18" ma:contentTypeDescription="Create a new document." ma:contentTypeScope="" ma:versionID="bdc9f3e3865a4d85d4b0b249c4ed3765">
  <xsd:schema xmlns:xsd="http://www.w3.org/2001/XMLSchema" xmlns:xs="http://www.w3.org/2001/XMLSchema" xmlns:p="http://schemas.microsoft.com/office/2006/metadata/properties" xmlns:ns3="95e602c3-ac30-4948-9009-691947a0aec4" xmlns:ns4="75dae19c-733a-4c55-84e6-65b91dcedde0" targetNamespace="http://schemas.microsoft.com/office/2006/metadata/properties" ma:root="true" ma:fieldsID="82583fa6c713c1cdc2a934b8a8cb4bf5" ns3:_="" ns4:_="">
    <xsd:import namespace="95e602c3-ac30-4948-9009-691947a0aec4"/>
    <xsd:import namespace="75dae19c-733a-4c55-84e6-65b91dcedde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e602c3-ac30-4948-9009-691947a0ae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ae19c-733a-4c55-84e6-65b91dcedde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1B27CE-DAD0-402E-9ED2-19A8F4204686}">
  <ds:schemaRefs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95e602c3-ac30-4948-9009-691947a0aec4"/>
    <ds:schemaRef ds:uri="http://www.w3.org/XML/1998/namespace"/>
    <ds:schemaRef ds:uri="75dae19c-733a-4c55-84e6-65b91dcedde0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87914D2-4ECB-4FDA-8810-7594B0F960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EBF277-A057-4F2F-8350-689B4410F6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e602c3-ac30-4948-9009-691947a0aec4"/>
    <ds:schemaRef ds:uri="75dae19c-733a-4c55-84e6-65b91dcedd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428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Carina Phillips</dc:creator>
  <cp:lastModifiedBy>Carina Phillips</cp:lastModifiedBy>
  <cp:revision>14</cp:revision>
  <dcterms:created xsi:type="dcterms:W3CDTF">2023-03-23T10:05:22Z</dcterms:created>
  <dcterms:modified xsi:type="dcterms:W3CDTF">2024-03-21T16:25:42Z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0x010100C755DC795A83AD4E8CDA3E0E6439A6EF</vt:lpwstr>
  </property>
</Properties>
</file>