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D503-1456-4F6D-D280-F8372D0C5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C041D-52CF-0742-C2CA-32C2E1EB7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7A77F-7F5C-769F-75F7-141CC86A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B5E5-4A03-D33E-FE50-24E0799A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3947-7DBE-4ABC-7746-95F66823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39B7-0B68-C10E-ECCF-29206433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9BCC5-B465-F954-44B1-E2FF7E343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20FC6-F9E1-AC68-C063-3CB225A6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E2FB-EED2-1807-B7D8-1530E275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50E3-7F90-A48E-92FC-1FFBA5CC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5DEC7-0003-D14C-3DC1-B91E0D651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85F3C-6E7C-BF3A-805C-60612956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5C97-74A4-3857-52D9-E3682E72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E74C-70A1-F413-7BED-097E76F6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89F1-4269-6F3D-81E2-CEFE32C5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D485-DC85-39A6-4272-1E36681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D44E-BD94-F8E8-8BB6-EF40EEDFE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AC54-BAF4-6811-A0F1-14C8F8E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E932-0B8D-E18C-29C9-CCD6A914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F9E40-AF71-A66F-372C-10AF9DD6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05D4-B3FF-4831-250B-7B4B5354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FF2A9-1AF1-C589-4265-0DC650D0D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F5E23-1C6F-5B05-6A81-70548870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FF1A-406E-9ABB-A911-8AF075C0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85844-ABBC-14C9-962A-D0F6B59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90E1-6FCD-E264-4E12-05D99566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56121-22C1-9E8B-0292-41F414253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11FE3-B83B-1E2D-845E-5E82DEE60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C8138-ED14-E756-929F-0E3B5A13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FBCBE-575E-8DF6-6A79-BCA8CB75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3ACF4-36A2-BB79-B54B-AC5475D8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0D65-C41E-312A-381D-EFC369E4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3C461-B5B8-EC8B-7159-8FC607E4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DF5A6-D7C8-49B2-CBA1-79272A520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66D26-D8F6-11BA-ACE4-A82D4618E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BFAEC-E557-896F-EE78-5F8C62018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DF991-89D7-8BB4-16F5-DAC6F0E4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5967-DAC6-48EB-49D0-4084D6D1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A9F1E-2F86-6F2F-8AD3-07554B1A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DCCD-003B-A7FA-2CF1-11335EC3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0240B-FD80-5053-24DF-F1032F12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D9A28-D101-10EE-43A4-AF397E3F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23F09-D3E9-6E09-60B8-9BB478C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7EC95-F48A-C712-E574-5191EFD2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59DB7-9206-AF9E-D09F-2514407C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1F0A-6BD1-C984-8875-CCA06018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5BCD-FF9A-EAA0-D61C-2A2CEE74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EAA7-B3FC-92E7-7145-A960E135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7EAC8-27F2-9AC3-2445-1ECE2B26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1C729-CDB4-F3DA-79CC-FD218A39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0468-7AA3-8F2A-CCFA-C7A592C3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9E8AC-9729-AD9F-0F83-D736EC4F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3BED-85E4-39EC-D580-413CAD9F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53E25-2E93-2339-99C3-76D1DB289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37D75-46D2-4349-E899-9F8934D9E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ED80-7B37-887C-0001-3F54C8AC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102FB-E9B3-EF81-A780-3CE4706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8997-974B-B3D1-9392-339730C1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7ABAC-5EDE-D627-C261-14184720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35A3-B5D3-6E6E-8821-72221EBA7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74189-2E7A-3D84-43E7-83C17CF8D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40E7-3D18-D546-BD9E-44EDFD60962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0C35-7001-CE8C-1613-3EAEE0E04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B5D40-620E-AE1B-D88A-596FC242F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203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A7EB3A-5B5D-7EB8-69DE-2A36B73B302B}"/>
              </a:ext>
            </a:extLst>
          </p:cNvPr>
          <p:cNvSpPr txBox="1"/>
          <p:nvPr/>
        </p:nvSpPr>
        <p:spPr>
          <a:xfrm>
            <a:off x="1876778" y="98114"/>
            <a:ext cx="843844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entury Gothic" panose="020F0502020204030204" pitchFamily="34" charset="0"/>
              </a:rPr>
              <a:t>Castles and Dragons Knowledge </a:t>
            </a:r>
            <a:r>
              <a:rPr lang="en-GB" b="1" dirty="0">
                <a:solidFill>
                  <a:schemeClr val="bg1"/>
                </a:solidFill>
                <a:latin typeface="Century Gothic" panose="020F0502020204030204" pitchFamily="34" charset="0"/>
              </a:rPr>
              <a:t>Organiser Y1&amp;2 </a:t>
            </a:r>
            <a:r>
              <a:rPr lang="en-GB" b="1">
                <a:solidFill>
                  <a:schemeClr val="bg1"/>
                </a:solidFill>
                <a:latin typeface="Century Gothic" panose="020F0502020204030204" pitchFamily="34" charset="0"/>
              </a:rPr>
              <a:t>Term </a:t>
            </a:r>
            <a:r>
              <a:rPr lang="en-GB" b="1" dirty="0">
                <a:solidFill>
                  <a:schemeClr val="bg1"/>
                </a:solidFill>
                <a:latin typeface="Century Gothic" panose="020F0502020204030204" pitchFamily="34" charset="0"/>
              </a:rPr>
              <a:t>5</a:t>
            </a:r>
            <a:endParaRPr lang="en-US" b="1" dirty="0">
              <a:solidFill>
                <a:schemeClr val="bg1"/>
              </a:solidFill>
              <a:latin typeface="Century Gothic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8C247-9746-96C3-2938-F9AAE3065F85}"/>
              </a:ext>
            </a:extLst>
          </p:cNvPr>
          <p:cNvSpPr txBox="1"/>
          <p:nvPr/>
        </p:nvSpPr>
        <p:spPr>
          <a:xfrm>
            <a:off x="383822" y="1216377"/>
            <a:ext cx="253717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23FC306-FBF0-18DB-31D0-B39C510F7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83167"/>
              </p:ext>
            </p:extLst>
          </p:nvPr>
        </p:nvGraphicFramePr>
        <p:xfrm>
          <a:off x="164273" y="1290301"/>
          <a:ext cx="3316422" cy="4724400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3316422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Knowledge</a:t>
                      </a:r>
                      <a:r>
                        <a:rPr lang="en-GB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426480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 smtClean="0"/>
                        <a:t>History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castle is where kings and queens live or lived. 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 castles are made of stone. 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castles have a moat to defend them.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know some job roles of people who live in a castle. 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know the design of castles changed over time and I can put them on a timeline.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know our King, Charles III lives in a castle called Windsor Castle. 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know dragons are mythical figures. 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King Charles III is our current reigning monarch he became king on 8</a:t>
                      </a:r>
                      <a:r>
                        <a:rPr lang="en-GB" sz="14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September 2022 when Queen Elizabeth II died. He was </a:t>
                      </a:r>
                      <a:r>
                        <a:rPr lang="en-GB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Coronated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6</a:t>
                      </a:r>
                      <a:r>
                        <a:rPr lang="en-GB" sz="14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 2023. 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 wife Camilla is Queen.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Prince William will become King if King Charles III dies. </a:t>
                      </a:r>
                      <a:endParaRPr lang="en-GB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pic>
        <p:nvPicPr>
          <p:cNvPr id="18" name="Picture 17" descr="/var/folders/vg/dysvlmrd141gyh1tfgrkz5qw0000gn/T/com.microsoft.Word/Content.MSO/16611076.tmp">
            <a:extLst>
              <a:ext uri="{FF2B5EF4-FFF2-40B4-BE49-F238E27FC236}">
                <a16:creationId xmlns:a16="http://schemas.microsoft.com/office/drawing/2014/main" id="{620322D0-FFFA-1F3B-89EB-DDA3B5674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" y="147009"/>
            <a:ext cx="1143292" cy="1143292"/>
          </a:xfrm>
          <a:prstGeom prst="rect">
            <a:avLst/>
          </a:prstGeom>
        </p:spPr>
      </p:pic>
      <p:graphicFrame>
        <p:nvGraphicFramePr>
          <p:cNvPr id="20" name="Table 15">
            <a:extLst>
              <a:ext uri="{FF2B5EF4-FFF2-40B4-BE49-F238E27FC236}">
                <a16:creationId xmlns:a16="http://schemas.microsoft.com/office/drawing/2014/main" id="{5E7B7862-BA3D-32AF-B51A-689D2B3CB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31882"/>
              </p:ext>
            </p:extLst>
          </p:nvPr>
        </p:nvGraphicFramePr>
        <p:xfrm>
          <a:off x="6688899" y="609600"/>
          <a:ext cx="3332016" cy="3324190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3332016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5200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Links to Other Subjects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254269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200" b="1" dirty="0" smtClean="0"/>
                        <a:t>Geography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 castles were built on hills or higher ground </a:t>
                      </a: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 clear views of the surrounding lands – and both of these things make them difficult to attack.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Oxford has a castle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human feature has been made by man and includes; towers, moats, drawbridges and arrow loop windows.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physical feature is made by nature and includes; hills, rivers, woods, forests and oceans.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1E14F65E-7AD6-268C-7A3F-79483AD09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84669"/>
              </p:ext>
            </p:extLst>
          </p:nvPr>
        </p:nvGraphicFramePr>
        <p:xfrm>
          <a:off x="6688899" y="3755943"/>
          <a:ext cx="5141594" cy="304482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38993">
                  <a:extLst>
                    <a:ext uri="{9D8B030D-6E8A-4147-A177-3AD203B41FA5}">
                      <a16:colId xmlns:a16="http://schemas.microsoft.com/office/drawing/2014/main" val="1358978135"/>
                    </a:ext>
                  </a:extLst>
                </a:gridCol>
                <a:gridCol w="2802601">
                  <a:extLst>
                    <a:ext uri="{9D8B030D-6E8A-4147-A177-3AD203B41FA5}">
                      <a16:colId xmlns:a16="http://schemas.microsoft.com/office/drawing/2014/main" val="3590121348"/>
                    </a:ext>
                  </a:extLst>
                </a:gridCol>
              </a:tblGrid>
              <a:tr h="29805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Prior Learning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Preparing for the Future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88077"/>
                  </a:ext>
                </a:extLst>
              </a:tr>
              <a:tr h="2709542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Castles are a type of home that were built to protect the people inside. Important people normally lived in castles.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knight is somebody who has trained to fight as a soldier in battles. 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Knights and castles have existed for hundreds of years in Britain!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 in Britain from the Stone Age to the Iron Age.  </a:t>
                      </a:r>
                      <a:b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local history study and the development of Oxford City </a:t>
                      </a:r>
                    </a:p>
                    <a:p>
                      <a:pPr rtl="0" fontAlgn="base"/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a timeline to order events and significant people for the period of time I am studying.</a:t>
                      </a:r>
                    </a:p>
                    <a:p>
                      <a:pPr rtl="0" fontAlgn="base"/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and locate places and countries we are studying; including </a:t>
                      </a:r>
                      <a:r>
                        <a:rPr lang="en-GB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Oxford</a:t>
                      </a: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Name and locate major cities in the countries we are studying 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62387"/>
                  </a:ext>
                </a:extLst>
              </a:tr>
            </a:tbl>
          </a:graphicData>
        </a:graphic>
      </p:graphicFrame>
      <p:pic>
        <p:nvPicPr>
          <p:cNvPr id="27" name="Picture 27">
            <a:extLst>
              <a:ext uri="{FF2B5EF4-FFF2-40B4-BE49-F238E27FC236}">
                <a16:creationId xmlns:a16="http://schemas.microsoft.com/office/drawing/2014/main" id="{CEC86652-C5D0-16C6-4845-214E8E9656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508" r="15887" b="15504"/>
          <a:stretch/>
        </p:blipFill>
        <p:spPr>
          <a:xfrm rot="183640">
            <a:off x="3485750" y="111168"/>
            <a:ext cx="3260185" cy="688001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F4E2B29-4372-C120-FD7B-8DA36BEDAF49}"/>
              </a:ext>
            </a:extLst>
          </p:cNvPr>
          <p:cNvSpPr txBox="1"/>
          <p:nvPr/>
        </p:nvSpPr>
        <p:spPr>
          <a:xfrm>
            <a:off x="3791266" y="958289"/>
            <a:ext cx="27553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Key </a:t>
            </a:r>
            <a:r>
              <a:rPr lang="en-GB" sz="1200" b="1" dirty="0" smtClean="0"/>
              <a:t>Vocabulary</a:t>
            </a:r>
          </a:p>
          <a:p>
            <a:r>
              <a:rPr lang="en-GB" sz="1200" b="1" dirty="0"/>
              <a:t>Castle </a:t>
            </a:r>
            <a:r>
              <a:rPr lang="en-GB" sz="1200" dirty="0"/>
              <a:t>A large, strong building built in the past by a ruler or important person to protect the people inside from attack</a:t>
            </a:r>
          </a:p>
          <a:p>
            <a:r>
              <a:rPr lang="en-GB" sz="1200" b="1" dirty="0"/>
              <a:t>Dragon </a:t>
            </a:r>
            <a:r>
              <a:rPr lang="en-GB" sz="1200" dirty="0"/>
              <a:t>A mythical creature</a:t>
            </a:r>
          </a:p>
          <a:p>
            <a:r>
              <a:rPr lang="en-GB" sz="1200" b="1" dirty="0"/>
              <a:t>King</a:t>
            </a:r>
            <a:r>
              <a:rPr lang="en-GB" sz="1200" dirty="0"/>
              <a:t> A male head of the Royal Family</a:t>
            </a:r>
          </a:p>
          <a:p>
            <a:r>
              <a:rPr lang="en-GB" sz="1200" dirty="0"/>
              <a:t>Queen A female head of the Royal Family</a:t>
            </a:r>
          </a:p>
          <a:p>
            <a:r>
              <a:rPr lang="en-GB" sz="1200" b="1" dirty="0"/>
              <a:t>Queen </a:t>
            </a:r>
            <a:r>
              <a:rPr lang="en-GB" sz="1200" dirty="0"/>
              <a:t>A female head of the Royal Family</a:t>
            </a:r>
          </a:p>
          <a:p>
            <a:r>
              <a:rPr lang="en-GB" sz="1200" b="1" dirty="0"/>
              <a:t>Moat </a:t>
            </a:r>
            <a:r>
              <a:rPr lang="en-GB" sz="1200" dirty="0"/>
              <a:t>A deep, wide ditch surrounding a castle typically filled with water and intended to be used as a defence against attack.</a:t>
            </a:r>
          </a:p>
          <a:p>
            <a:r>
              <a:rPr lang="en-GB" sz="1200" b="1" dirty="0"/>
              <a:t>Drawbridge</a:t>
            </a:r>
            <a:r>
              <a:rPr lang="en-GB" sz="1200" dirty="0"/>
              <a:t> A strong building built over the gateway to the castle. </a:t>
            </a:r>
          </a:p>
          <a:p>
            <a:r>
              <a:rPr lang="en-GB" sz="1200" b="1" dirty="0"/>
              <a:t>Knight </a:t>
            </a:r>
            <a:r>
              <a:rPr lang="en-GB" sz="1200" dirty="0"/>
              <a:t>A warrior of the middle ages who fought on horse-back. 	</a:t>
            </a:r>
          </a:p>
          <a:p>
            <a:r>
              <a:rPr lang="en-GB" sz="1200" b="1" dirty="0"/>
              <a:t>Armour </a:t>
            </a:r>
            <a:r>
              <a:rPr lang="en-GB" sz="1200" dirty="0"/>
              <a:t>A metal covering to protect the body in battle.</a:t>
            </a:r>
          </a:p>
          <a:p>
            <a:r>
              <a:rPr lang="en-GB" sz="1200" b="1" dirty="0"/>
              <a:t>Portcullis</a:t>
            </a:r>
            <a:r>
              <a:rPr lang="en-GB" sz="1200" dirty="0"/>
              <a:t> A strong, heavy spiked barrier that can be lowered to block an entrance.</a:t>
            </a:r>
          </a:p>
          <a:p>
            <a:r>
              <a:rPr lang="en-GB" sz="1200" b="1" dirty="0"/>
              <a:t>Turret </a:t>
            </a:r>
            <a:r>
              <a:rPr lang="en-GB" sz="1200" dirty="0"/>
              <a:t>A small tower on top of a larger tower or at the corner of a building. </a:t>
            </a:r>
          </a:p>
          <a:p>
            <a:r>
              <a:rPr lang="en-GB" sz="1200" b="1" dirty="0"/>
              <a:t>Coat of Arms </a:t>
            </a:r>
            <a:r>
              <a:rPr lang="en-GB" sz="1200" dirty="0"/>
              <a:t>A unique design painted on a shield 	</a:t>
            </a:r>
          </a:p>
          <a:p>
            <a:r>
              <a:rPr lang="en-GB" sz="1200" b="1" dirty="0"/>
              <a:t>Drawbridge </a:t>
            </a:r>
            <a:r>
              <a:rPr lang="en-GB" sz="1200" dirty="0"/>
              <a:t>A bridge that could be raised to prevent people from crossing over and going into the castle</a:t>
            </a:r>
            <a:r>
              <a:rPr lang="en-GB" dirty="0"/>
              <a:t>	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6699" y="996785"/>
            <a:ext cx="800582" cy="792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8731" y="56211"/>
            <a:ext cx="841280" cy="840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977" y="5524373"/>
            <a:ext cx="2134226" cy="1128503"/>
          </a:xfrm>
          <a:prstGeom prst="rect">
            <a:avLst/>
          </a:prstGeom>
        </p:spPr>
      </p:pic>
      <p:pic>
        <p:nvPicPr>
          <p:cNvPr id="1026" name="Picture 2" descr="Liontouch Maltese Crusader Knight Toy Sword &amp; Shield | Medieval Pretend  Play Set in Foam For Children With Classic Red Cross Theme | Safe Weapons &amp;  ...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805" y="1888984"/>
            <a:ext cx="792476" cy="7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pictures.abebooks.com/isbn/9781444938418-uk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699" y="46962"/>
            <a:ext cx="800582" cy="8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harles: From Prince of Wales to King - the pressures and passions in the  life of our new monarch | The Independent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336" y="2831717"/>
            <a:ext cx="1031957" cy="7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xford Castle &amp; Prison - Heritage / Visitor Centre in Oxford, Oxford -  Visit Thames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53" y="5940308"/>
            <a:ext cx="1400100" cy="8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320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Phillips</dc:creator>
  <cp:lastModifiedBy>sam le breton</cp:lastModifiedBy>
  <cp:revision>28</cp:revision>
  <dcterms:created xsi:type="dcterms:W3CDTF">2023-03-23T10:05:22Z</dcterms:created>
  <dcterms:modified xsi:type="dcterms:W3CDTF">2026-03-31T16:49:53Z</dcterms:modified>
</cp:coreProperties>
</file>