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ED503-1456-4F6D-D280-F8372D0C5D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4C041D-52CF-0742-C2CA-32C2E1EB7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7A77F-7F5C-769F-75F7-141CC86A7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BFB5E5-4A03-D33E-FE50-24E0799AD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3947-7DBE-4ABC-7746-95F668231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5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A39B7-0B68-C10E-ECCF-292064339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E9BCC5-B465-F954-44B1-E2FF7E343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620FC6-F9E1-AC68-C063-3CB225A62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FE2FB-EED2-1807-B7D8-1530E275B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450E3-7F90-A48E-92FC-1FFBA5CC4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131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5DEC7-0003-D14C-3DC1-B91E0D651C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85F3C-6E7C-BF3A-805C-60612956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D15C97-74A4-3857-52D9-E3682E72D7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1E74C-70A1-F413-7BED-097E76F6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89F1-4269-6F3D-81E2-CEFE32C5B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133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DD485-DC85-39A6-4272-1E36681CD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DD44E-BD94-F8E8-8BB6-EF40EEDFE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AC54-BAF4-6811-A0F1-14C8F8E9B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AE932-0B8D-E18C-29C9-CCD6A914A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F9E40-AF71-A66F-372C-10AF9DD6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247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E05D4-B3FF-4831-250B-7B4B5354E5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2FF2A9-1AF1-C589-4265-0DC650D0D2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F5E23-1C6F-5B05-6A81-70548870E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5FF1A-406E-9ABB-A911-8AF075C0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85844-ABBC-14C9-962A-D0F6B5940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9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090E1-6FCD-E264-4E12-05D99566D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56121-22C1-9E8B-0292-41F414253D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211FE3-B83B-1E2D-845E-5E82DEE60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C8138-ED14-E756-929F-0E3B5A13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FBCBE-575E-8DF6-6A79-BCA8CB75C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F3ACF4-36A2-BB79-B54B-AC5475D81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2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40D65-C41E-312A-381D-EFC369E41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43C461-B5B8-EC8B-7159-8FC607E43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ADF5A6-D7C8-49B2-CBA1-79272A520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466D26-D8F6-11BA-ACE4-A82D4618E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BFAEC-E557-896F-EE78-5F8C620183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DF991-89D7-8BB4-16F5-DAC6F0E49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145967-DAC6-48EB-49D0-4084D6D11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2A9F1E-2F86-6F2F-8AD3-07554B1A0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0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6DCCD-003B-A7FA-2CF1-11335EC3D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D0240B-FD80-5053-24DF-F1032F12C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4D9A28-D101-10EE-43A4-AF397E3F7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023F09-D3E9-6E09-60B8-9BB478CCD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1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77EC95-F48A-C712-E574-5191EFD2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C59DB7-9206-AF9E-D09F-2514407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E21F0A-6BD1-C984-8875-CCA06018F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10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35BCD-FF9A-EAA0-D61C-2A2CEE74B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EAA7-B3FC-92E7-7145-A960E135C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EAC8-27F2-9AC3-2445-1ECE2B26F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81C729-CDB4-F3DA-79CC-FD218A397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70468-7AA3-8F2A-CCFA-C7A592C3D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E8AC-9729-AD9F-0F83-D736EC4F8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4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93BED-85E4-39EC-D580-413CAD9F6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F53E25-2E93-2339-99C3-76D1DB2892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37D75-46D2-4349-E899-9F8934D9E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F7ED80-7B37-887C-0001-3F54C8AC8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102FB-E9B3-EF81-A780-3CE47062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68997-974B-B3D1-9392-339730C1E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349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87ABAC-5EDE-D627-C261-14184720D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D35A3-B5D3-6E6E-8821-72221EBA7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74189-2E7A-3D84-43E7-83C17CF8D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E40E7-3D18-D546-BD9E-44EDFD60962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30C35-7001-CE8C-1613-3EAEE0E04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B5D40-620E-AE1B-D88A-596FC242F8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4F9D1-EAB5-7E41-AECC-C5459850A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7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6203"/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A7EB3A-5B5D-7EB8-69DE-2A36B73B302B}"/>
              </a:ext>
            </a:extLst>
          </p:cNvPr>
          <p:cNvSpPr txBox="1"/>
          <p:nvPr/>
        </p:nvSpPr>
        <p:spPr>
          <a:xfrm>
            <a:off x="1950919" y="98114"/>
            <a:ext cx="843844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entury Gothic" panose="020F0502020204030204" pitchFamily="34" charset="0"/>
              </a:rPr>
              <a:t>History of Toys Knowledge Organiser Y1&amp;2 </a:t>
            </a:r>
            <a:r>
              <a:rPr lang="en-GB" b="1">
                <a:solidFill>
                  <a:schemeClr val="bg1"/>
                </a:solidFill>
                <a:latin typeface="Century Gothic" panose="020F0502020204030204" pitchFamily="34" charset="0"/>
              </a:rPr>
              <a:t>Term </a:t>
            </a:r>
            <a:r>
              <a:rPr lang="en-GB" b="1" smtClean="0">
                <a:solidFill>
                  <a:schemeClr val="bg1"/>
                </a:solidFill>
                <a:latin typeface="Century Gothic" panose="020F0502020204030204" pitchFamily="34" charset="0"/>
              </a:rPr>
              <a:t>4</a:t>
            </a:r>
            <a:endParaRPr lang="en-US" b="1" dirty="0">
              <a:solidFill>
                <a:schemeClr val="bg1"/>
              </a:solidFill>
              <a:latin typeface="Century Gothic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A8C247-9746-96C3-2938-F9AAE3065F85}"/>
              </a:ext>
            </a:extLst>
          </p:cNvPr>
          <p:cNvSpPr txBox="1"/>
          <p:nvPr/>
        </p:nvSpPr>
        <p:spPr>
          <a:xfrm>
            <a:off x="383822" y="1216377"/>
            <a:ext cx="2537178" cy="1828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n-US" dirty="0"/>
          </a:p>
        </p:txBody>
      </p:sp>
      <p:graphicFrame>
        <p:nvGraphicFramePr>
          <p:cNvPr id="15" name="Table 15">
            <a:extLst>
              <a:ext uri="{FF2B5EF4-FFF2-40B4-BE49-F238E27FC236}">
                <a16:creationId xmlns:a16="http://schemas.microsoft.com/office/drawing/2014/main" id="{D23FC306-FBF0-18DB-31D0-B39C510F73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925521"/>
              </p:ext>
            </p:extLst>
          </p:nvPr>
        </p:nvGraphicFramePr>
        <p:xfrm>
          <a:off x="104069" y="1138627"/>
          <a:ext cx="3431176" cy="5328076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431176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389859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Key Knowledge</a:t>
                      </a:r>
                      <a:r>
                        <a:rPr lang="en-GB" dirty="0"/>
                        <a:t> </a:t>
                      </a:r>
                      <a:endParaRPr lang="en-US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493821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1200" b="1" dirty="0"/>
                        <a:t>History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how toys have developed and changed over the years.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how toys differ in design and material today compared to their grandparents’ time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which toys are modern and which are old.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what toys used to be </a:t>
                      </a:r>
                      <a:r>
                        <a:rPr lang="en-GB" sz="1300" dirty="0" smtClean="0"/>
                        <a:t>and</a:t>
                      </a:r>
                      <a:r>
                        <a:rPr lang="en-GB" sz="1300" baseline="0" dirty="0" smtClean="0"/>
                        <a:t> </a:t>
                      </a:r>
                      <a:r>
                        <a:rPr lang="en-GB" sz="1300" dirty="0" smtClean="0"/>
                        <a:t>now </a:t>
                      </a:r>
                      <a:r>
                        <a:rPr lang="en-GB" sz="1300" dirty="0"/>
                        <a:t>are typically made </a:t>
                      </a:r>
                      <a:r>
                        <a:rPr lang="en-GB" sz="1300" dirty="0" smtClean="0"/>
                        <a:t>from. </a:t>
                      </a:r>
                      <a:endParaRPr lang="en-GB" sz="130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that design, materials, and technology can indicate whether a toy is old or new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some typical toys of rich and poor Victorian children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Develop awareness of the past and use common words and phrases related to time e.g. past, present, then, now </a:t>
                      </a:r>
                      <a:r>
                        <a:rPr lang="en-GB" sz="1300" dirty="0" err="1"/>
                        <a:t>etc</a:t>
                      </a:r>
                      <a:r>
                        <a:rPr lang="en-GB" sz="1300" dirty="0"/>
                        <a:t>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how to order events chronologically on a time line.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Know how to use a range of sources to answer questions about the past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300" dirty="0"/>
                        <a:t>Identify similarities and differences between ways of life at different </a:t>
                      </a:r>
                      <a:r>
                        <a:rPr lang="en-GB" sz="1300" dirty="0" smtClean="0"/>
                        <a:t>times</a:t>
                      </a:r>
                      <a:r>
                        <a:rPr lang="en-GB" sz="1300" baseline="0" dirty="0" smtClean="0"/>
                        <a:t> in the past.</a:t>
                      </a:r>
                      <a:endParaRPr lang="en-GB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pic>
        <p:nvPicPr>
          <p:cNvPr id="18" name="Picture 17" descr="/var/folders/vg/dysvlmrd141gyh1tfgrkz5qw0000gn/T/com.microsoft.Word/Content.MSO/16611076.tmp">
            <a:extLst>
              <a:ext uri="{FF2B5EF4-FFF2-40B4-BE49-F238E27FC236}">
                <a16:creationId xmlns:a16="http://schemas.microsoft.com/office/drawing/2014/main" id="{620322D0-FFFA-1F3B-89EB-DDA3B56743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382" y="98114"/>
            <a:ext cx="1040513" cy="1040513"/>
          </a:xfrm>
          <a:prstGeom prst="rect">
            <a:avLst/>
          </a:prstGeom>
        </p:spPr>
      </p:pic>
      <p:graphicFrame>
        <p:nvGraphicFramePr>
          <p:cNvPr id="20" name="Table 15">
            <a:extLst>
              <a:ext uri="{FF2B5EF4-FFF2-40B4-BE49-F238E27FC236}">
                <a16:creationId xmlns:a16="http://schemas.microsoft.com/office/drawing/2014/main" id="{5E7B7862-BA3D-32AF-B51A-689D2B3CB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6645"/>
              </p:ext>
            </p:extLst>
          </p:nvPr>
        </p:nvGraphicFramePr>
        <p:xfrm>
          <a:off x="6666771" y="1369393"/>
          <a:ext cx="3332016" cy="2078894"/>
        </p:xfrm>
        <a:graphic>
          <a:graphicData uri="http://schemas.openxmlformats.org/drawingml/2006/table">
            <a:tbl>
              <a:tblPr firstRow="1" bandRow="1" bandCol="1">
                <a:tableStyleId>{FABFCF23-3B69-468F-B69F-88F6DE6A72F2}</a:tableStyleId>
              </a:tblPr>
              <a:tblGrid>
                <a:gridCol w="3332016">
                  <a:extLst>
                    <a:ext uri="{9D8B030D-6E8A-4147-A177-3AD203B41FA5}">
                      <a16:colId xmlns:a16="http://schemas.microsoft.com/office/drawing/2014/main" val="2252701975"/>
                    </a:ext>
                  </a:extLst>
                </a:gridCol>
              </a:tblGrid>
              <a:tr h="288561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Links to Other Subjects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30784"/>
                  </a:ext>
                </a:extLst>
              </a:tr>
              <a:tr h="1743614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GB" sz="1200" b="1" dirty="0"/>
                        <a:t>Geography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An Ordnance Survey map is used to help people find their way around an area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Features of a</a:t>
                      </a:r>
                      <a:r>
                        <a:rPr lang="en-GB" sz="1200" baseline="0" dirty="0"/>
                        <a:t> neighbourhood.</a:t>
                      </a:r>
                      <a:endParaRPr lang="en-GB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Map Symbols.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How to create a map of an</a:t>
                      </a:r>
                      <a:r>
                        <a:rPr lang="en-GB" sz="1200" baseline="0" dirty="0"/>
                        <a:t> area</a:t>
                      </a:r>
                      <a:r>
                        <a:rPr lang="en-GB" sz="1200" dirty="0"/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Where does our food come from?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/>
                        <a:t>Why is it important to buy</a:t>
                      </a:r>
                      <a:r>
                        <a:rPr lang="en-GB" sz="1200" baseline="0" dirty="0"/>
                        <a:t> local?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8527436"/>
                  </a:ext>
                </a:extLst>
              </a:tr>
            </a:tbl>
          </a:graphicData>
        </a:graphic>
      </p:graphicFrame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1E14F65E-7AD6-268C-7A3F-79483AD09A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221650"/>
              </p:ext>
            </p:extLst>
          </p:nvPr>
        </p:nvGraphicFramePr>
        <p:xfrm>
          <a:off x="6677519" y="3611004"/>
          <a:ext cx="5305717" cy="298486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471425">
                  <a:extLst>
                    <a:ext uri="{9D8B030D-6E8A-4147-A177-3AD203B41FA5}">
                      <a16:colId xmlns:a16="http://schemas.microsoft.com/office/drawing/2014/main" val="1358978135"/>
                    </a:ext>
                  </a:extLst>
                </a:gridCol>
                <a:gridCol w="2834292">
                  <a:extLst>
                    <a:ext uri="{9D8B030D-6E8A-4147-A177-3AD203B41FA5}">
                      <a16:colId xmlns:a16="http://schemas.microsoft.com/office/drawing/2014/main" val="3590121348"/>
                    </a:ext>
                  </a:extLst>
                </a:gridCol>
              </a:tblGrid>
              <a:tr h="356886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Prior Learning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solidFill>
                            <a:schemeClr val="bg1"/>
                          </a:solidFill>
                        </a:rPr>
                        <a:t>Preparing for the Future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988077"/>
                  </a:ext>
                </a:extLst>
              </a:tr>
              <a:tr h="2627982">
                <a:tc>
                  <a:txBody>
                    <a:bodyPr/>
                    <a:lstStyle/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about members of their immediate family and community 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Comment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 images of familiar situations in the past. </a:t>
                      </a: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Compare the similarities and differences from my immediate environment.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Make observations and explain why some things occur; talk about changes.</a:t>
                      </a:r>
                      <a:endParaRPr lang="en-GB" sz="1200" dirty="0"/>
                    </a:p>
                    <a:p>
                      <a:endParaRPr lang="en-GB" sz="12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GB" sz="1200" dirty="0"/>
                        <a:t>evelop a chronologically secure knowledge and understanding of British, local and world history.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 at the impact of our extreme earth on our lives through the study of photographs, population numbers and other primary sources. Draw conclusions; include diagrams and key geographical </a:t>
                      </a:r>
                      <a:r>
                        <a:rPr lang="en-US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vocab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Sketch 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maps of human and physical </a:t>
                      </a:r>
                      <a:r>
                        <a:rPr lang="en-GB" sz="12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features</a:t>
                      </a: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2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Devise and carry out surveys of the public to inform geographical research. 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1662387"/>
                  </a:ext>
                </a:extLst>
              </a:tr>
            </a:tbl>
          </a:graphicData>
        </a:graphic>
      </p:graphicFrame>
      <p:pic>
        <p:nvPicPr>
          <p:cNvPr id="27" name="Picture 27">
            <a:extLst>
              <a:ext uri="{FF2B5EF4-FFF2-40B4-BE49-F238E27FC236}">
                <a16:creationId xmlns:a16="http://schemas.microsoft.com/office/drawing/2014/main" id="{CEC86652-C5D0-16C6-4845-214E8E9656B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14" t="6508" r="15887" b="15504"/>
          <a:stretch/>
        </p:blipFill>
        <p:spPr>
          <a:xfrm rot="183640">
            <a:off x="3376502" y="830738"/>
            <a:ext cx="3397537" cy="496622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FF4E2B29-4372-C120-FD7B-8DA36BEDAF49}"/>
              </a:ext>
            </a:extLst>
          </p:cNvPr>
          <p:cNvSpPr txBox="1"/>
          <p:nvPr/>
        </p:nvSpPr>
        <p:spPr>
          <a:xfrm>
            <a:off x="3611419" y="1544829"/>
            <a:ext cx="28150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Key Vocabulary</a:t>
            </a:r>
            <a:r>
              <a:rPr lang="en-GB" sz="1200" b="1" dirty="0">
                <a:solidFill>
                  <a:schemeClr val="bg1"/>
                </a:solidFill>
              </a:rPr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20th century  </a:t>
            </a:r>
            <a:r>
              <a:rPr lang="en-GB" sz="1200" dirty="0"/>
              <a:t>Between 1900 - 1999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21st century </a:t>
            </a:r>
            <a:r>
              <a:rPr lang="en-GB" sz="1200" dirty="0"/>
              <a:t>Between 2000 – present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Materials</a:t>
            </a:r>
            <a:r>
              <a:rPr lang="en-GB" sz="1200" dirty="0"/>
              <a:t> - Wood, plastic, metal and glass are just some of the materials we make things from.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/>
              <a:t> </a:t>
            </a:r>
            <a:r>
              <a:rPr lang="en-GB" sz="1200" b="1" dirty="0"/>
              <a:t>Modern</a:t>
            </a:r>
            <a:r>
              <a:rPr lang="en-GB" sz="1200" dirty="0"/>
              <a:t> Relating to the present times as opposed to the remote </a:t>
            </a:r>
            <a:r>
              <a:rPr lang="en-GB" sz="1200" dirty="0" smtClean="0"/>
              <a:t>past.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Old</a:t>
            </a:r>
            <a:r>
              <a:rPr lang="en-GB" sz="1200" dirty="0"/>
              <a:t> Belonging to the past.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Victorian</a:t>
            </a:r>
            <a:r>
              <a:rPr lang="en-GB" sz="1200" dirty="0"/>
              <a:t> During the Victorian period.20 Jun 1837 – 22 Jan 1901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Chronology</a:t>
            </a:r>
            <a:r>
              <a:rPr lang="en-GB" sz="1200" dirty="0"/>
              <a:t> – Putting things in time </a:t>
            </a:r>
            <a:r>
              <a:rPr lang="en-GB" sz="1200" dirty="0" smtClean="0"/>
              <a:t>order.</a:t>
            </a:r>
            <a:endParaRPr lang="en-GB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Era</a:t>
            </a:r>
            <a:r>
              <a:rPr lang="en-GB" sz="1200" dirty="0"/>
              <a:t> – a period of time in history. An era often begins or ends with an important event.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Generation</a:t>
            </a:r>
            <a:r>
              <a:rPr lang="en-GB" sz="1200" dirty="0"/>
              <a:t> – a group of people children, parents, grandparents.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Past</a:t>
            </a:r>
            <a:r>
              <a:rPr lang="en-GB" sz="1200" dirty="0"/>
              <a:t> – having happened or gone by at an earlier time.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b="1" dirty="0"/>
              <a:t>Present</a:t>
            </a:r>
            <a:r>
              <a:rPr lang="en-GB" sz="1200" dirty="0"/>
              <a:t> – existing in this time.</a:t>
            </a:r>
          </a:p>
        </p:txBody>
      </p:sp>
      <p:pic>
        <p:nvPicPr>
          <p:cNvPr id="2" name="Picture 2" descr="https://www.theschoolrun.com/sites/theschoolrun.com/files/styles/188x148/public/history-of-toys-homework-help.jpg?itok=Nvhb2sF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927" y="5638480"/>
            <a:ext cx="1325585" cy="1043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AutoShape 6" descr="20 Retro Toys That Bring All the Nostalgic Fun | Cubb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20 Retro Toys That Bring All the Nostalgic Fun | Cubby"/>
          <p:cNvPicPr>
            <a:picLocks noChangeAspect="1" noChangeArrowheads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9448" y="60181"/>
            <a:ext cx="2011890" cy="201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Vintage Chein Tin Litho Circus Spinning Top Toy (item #423000) | Spinning  top toy, Vintage toys, Childhood toys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5222" y="1955820"/>
            <a:ext cx="1668014" cy="131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35245" y="596539"/>
            <a:ext cx="6695467" cy="65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03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412</Words>
  <Application>Microsoft Office PowerPoint</Application>
  <PresentationFormat>Widescreen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Carina Phillips</dc:creator>
  <cp:lastModifiedBy>Carina Phillips</cp:lastModifiedBy>
  <cp:revision>21</cp:revision>
  <dcterms:created xsi:type="dcterms:W3CDTF">2023-03-23T10:05:22Z</dcterms:created>
  <dcterms:modified xsi:type="dcterms:W3CDTF">2026-02-11T10:47:07Z</dcterms:modified>
</cp:coreProperties>
</file>