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a Phillips" userId="2a6dfcaa-372e-4217-b8e1-d1d457573628" providerId="ADAL" clId="{EF42258A-E9BA-4C94-A934-D283821FD97E}"/>
    <pc:docChg chg="modSld">
      <pc:chgData name="Carina Phillips" userId="2a6dfcaa-372e-4217-b8e1-d1d457573628" providerId="ADAL" clId="{EF42258A-E9BA-4C94-A934-D283821FD97E}" dt="2026-02-12T17:08:45.106" v="3" actId="20577"/>
      <pc:docMkLst>
        <pc:docMk/>
      </pc:docMkLst>
      <pc:sldChg chg="modSp mod">
        <pc:chgData name="Carina Phillips" userId="2a6dfcaa-372e-4217-b8e1-d1d457573628" providerId="ADAL" clId="{EF42258A-E9BA-4C94-A934-D283821FD97E}" dt="2026-02-12T17:08:45.106" v="3" actId="20577"/>
        <pc:sldMkLst>
          <pc:docMk/>
          <pc:sldMk cId="353103034" sldId="256"/>
        </pc:sldMkLst>
        <pc:spChg chg="mod">
          <ac:chgData name="Carina Phillips" userId="2a6dfcaa-372e-4217-b8e1-d1d457573628" providerId="ADAL" clId="{EF42258A-E9BA-4C94-A934-D283821FD97E}" dt="2026-02-12T17:08:45.106" v="3" actId="20577"/>
          <ac:spMkLst>
            <pc:docMk/>
            <pc:sldMk cId="353103034" sldId="256"/>
            <ac:spMk id="5" creationId="{CBA7EB3A-5B5D-7EB8-69DE-2A36B73B30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D503-1456-4F6D-D280-F8372D0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C041D-52CF-0742-C2CA-32C2E1EB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A77F-7F5C-769F-75F7-141CC86A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B5E5-4A03-D33E-FE50-24E0799A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3947-7DBE-4ABC-7746-95F6682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39B7-0B68-C10E-ECCF-29206433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9BCC5-B465-F954-44B1-E2FF7E34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20FC6-F9E1-AC68-C063-3CB225A6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FE2FB-EED2-1807-B7D8-1530E27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50E3-7F90-A48E-92FC-1FFBA5CC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5DEC7-0003-D14C-3DC1-B91E0D651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5F3C-6E7C-BF3A-805C-60612956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15C97-74A4-3857-52D9-E3682E72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74C-70A1-F413-7BED-097E76F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89F1-4269-6F3D-81E2-CEFE32C5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485-DC85-39A6-4272-1E36681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D44E-BD94-F8E8-8BB6-EF40EEDFE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AC54-BAF4-6811-A0F1-14C8F8E9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E932-0B8D-E18C-29C9-CCD6A914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F9E40-AF71-A66F-372C-10AF9DD6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05D4-B3FF-4831-250B-7B4B5354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F2A9-1AF1-C589-4265-0DC650D0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F5E23-1C6F-5B05-6A81-70548870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5FF1A-406E-9ABB-A911-8AF075C0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5844-ABBC-14C9-962A-D0F6B594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90E1-6FCD-E264-4E12-05D99566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6121-22C1-9E8B-0292-41F414253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11FE3-B83B-1E2D-845E-5E82DEE6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8138-ED14-E756-929F-0E3B5A1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CBE-575E-8DF6-6A79-BCA8CB7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3ACF4-36A2-BB79-B54B-AC5475D8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0D65-C41E-312A-381D-EFC369E4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C461-B5B8-EC8B-7159-8FC607E4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F5A6-D7C8-49B2-CBA1-79272A52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6D26-D8F6-11BA-ACE4-A82D4618E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BFAEC-E557-896F-EE78-5F8C62018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DF991-89D7-8BB4-16F5-DAC6F0E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45967-DAC6-48EB-49D0-4084D6D1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A9F1E-2F86-6F2F-8AD3-07554B1A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CCD-003B-A7FA-2CF1-11335EC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0240B-FD80-5053-24DF-F1032F12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9A28-D101-10EE-43A4-AF397E3F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23F09-D3E9-6E09-60B8-9BB478C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7EC95-F48A-C712-E574-5191EFD2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59DB7-9206-AF9E-D09F-2514407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21F0A-6BD1-C984-8875-CCA06018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5BCD-FF9A-EAA0-D61C-2A2CEE74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EAA7-B3FC-92E7-7145-A960E135C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EAC8-27F2-9AC3-2445-1ECE2B26F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1C729-CDB4-F3DA-79CC-FD218A3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70468-7AA3-8F2A-CCFA-C7A592C3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E8AC-9729-AD9F-0F83-D736EC4F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3BED-85E4-39EC-D580-413CAD9F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53E25-2E93-2339-99C3-76D1DB28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37D75-46D2-4349-E899-9F8934D9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7ED80-7B37-887C-0001-3F54C8AC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02FB-E9B3-EF81-A780-3CE47062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68997-974B-B3D1-9392-339730C1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7ABAC-5EDE-D627-C261-14184720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D35A3-B5D3-6E6E-8821-72221EBA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4189-2E7A-3D84-43E7-83C17CF8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E40E7-3D18-D546-BD9E-44EDFD60962F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0C35-7001-CE8C-1613-3EAEE0E0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D40-620E-AE1B-D88A-596FC242F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7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158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A7EB3A-5B5D-7EB8-69DE-2A36B73B302B}"/>
              </a:ext>
            </a:extLst>
          </p:cNvPr>
          <p:cNvSpPr txBox="1"/>
          <p:nvPr/>
        </p:nvSpPr>
        <p:spPr>
          <a:xfrm>
            <a:off x="1876778" y="167700"/>
            <a:ext cx="84384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Earth and Space Knowledge Organiser Y5-6 </a:t>
            </a:r>
            <a:r>
              <a:rPr lang="en-GB" b="1">
                <a:solidFill>
                  <a:schemeClr val="bg1"/>
                </a:solidFill>
                <a:latin typeface="Century Gothic" panose="020F0502020204030204" pitchFamily="34" charset="0"/>
              </a:rPr>
              <a:t>Term 4</a:t>
            </a:r>
            <a:endParaRPr lang="en-US" b="1" dirty="0">
              <a:solidFill>
                <a:schemeClr val="bg1"/>
              </a:solidFill>
              <a:latin typeface="Century Gothic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8C247-9746-96C3-2938-F9AAE3065F85}"/>
              </a:ext>
            </a:extLst>
          </p:cNvPr>
          <p:cNvSpPr txBox="1"/>
          <p:nvPr/>
        </p:nvSpPr>
        <p:spPr>
          <a:xfrm>
            <a:off x="383822" y="1216377"/>
            <a:ext cx="2537178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3FC306-FBF0-18DB-31D0-B39C510F7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736823"/>
              </p:ext>
            </p:extLst>
          </p:nvPr>
        </p:nvGraphicFramePr>
        <p:xfrm>
          <a:off x="165860" y="1290301"/>
          <a:ext cx="3465518" cy="5469870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465518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44067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Key Knowledge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495753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To know that: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Moon is just over 400,000 km away from the Earth.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Earth spins on its axis in an anti-clockwise manner.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Because the Earth spins continuously, the sequence of day and night is cyclical.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Earth is tilted on its axis by 23.5o.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Moon moves around the Earth in an elliptical manner.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gravity of the Earth makes the Moon speed up as it gets closer, and as it moves away the Moon slows down, so the orbit is an ellipse.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It takes approximately 28 days for the Moon to make one orbit of the Earth.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relative positions of the Sun, Moon and Earth dictate the size and shape of the illuminated part of the Moon.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dirty="0"/>
                        <a:t>One complete phase lasts 29.53 days.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Sun makes up 99.9% of the mass of the solar system.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rings of Saturn are made of rock and ice.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Without Jupiter, the Earth would be hit with more meteors. Jupiter’s gravity sweeps up many meteors, shielding the Earth.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The Sun is 4.5 billion years old and will shine for another 5 billion years or so before it runs out of its fuel – hydrogen.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pic>
        <p:nvPicPr>
          <p:cNvPr id="18" name="Picture 17" descr="/var/folders/vg/dysvlmrd141gyh1tfgrkz5qw0000gn/T/com.microsoft.Word/Content.MSO/16611076.tmp">
            <a:extLst>
              <a:ext uri="{FF2B5EF4-FFF2-40B4-BE49-F238E27FC236}">
                <a16:creationId xmlns:a16="http://schemas.microsoft.com/office/drawing/2014/main" id="{620322D0-FFFA-1F3B-89EB-DDA3B5674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22" y="147009"/>
            <a:ext cx="1143292" cy="1143292"/>
          </a:xfrm>
          <a:prstGeom prst="rect">
            <a:avLst/>
          </a:prstGeom>
        </p:spPr>
      </p:pic>
      <p:graphicFrame>
        <p:nvGraphicFramePr>
          <p:cNvPr id="20" name="Table 15">
            <a:extLst>
              <a:ext uri="{FF2B5EF4-FFF2-40B4-BE49-F238E27FC236}">
                <a16:creationId xmlns:a16="http://schemas.microsoft.com/office/drawing/2014/main" id="{5E7B7862-BA3D-32AF-B51A-689D2B3C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407057"/>
              </p:ext>
            </p:extLst>
          </p:nvPr>
        </p:nvGraphicFramePr>
        <p:xfrm>
          <a:off x="6556320" y="555296"/>
          <a:ext cx="2685717" cy="2859954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2685717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9107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Links to Other Subjects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236304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Geography: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/>
                        <a:t>Use</a:t>
                      </a:r>
                      <a:r>
                        <a:rPr lang="en-GB" sz="1200" baseline="0" dirty="0"/>
                        <a:t> the terns longitude, latitude, North and South Hemisphere, Tropics of Cancer and Capricorn.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aseline="0" dirty="0"/>
                        <a:t>Lines of latitude are parallel to the equator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aseline="0" dirty="0"/>
                        <a:t>The lines of longitude are perpendicular to the lines of latitude. All lines of longitude run through both the North and South Poles.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aseline="0" dirty="0"/>
                        <a:t>To understand how time zones are created, by the lines of longitude.</a:t>
                      </a:r>
                      <a:endParaRPr lang="en-GB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1E14F65E-7AD6-268C-7A3F-79483AD0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068313"/>
              </p:ext>
            </p:extLst>
          </p:nvPr>
        </p:nvGraphicFramePr>
        <p:xfrm>
          <a:off x="6309018" y="3576764"/>
          <a:ext cx="5758414" cy="30226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879207">
                  <a:extLst>
                    <a:ext uri="{9D8B030D-6E8A-4147-A177-3AD203B41FA5}">
                      <a16:colId xmlns:a16="http://schemas.microsoft.com/office/drawing/2014/main" val="1358978135"/>
                    </a:ext>
                  </a:extLst>
                </a:gridCol>
                <a:gridCol w="2879207">
                  <a:extLst>
                    <a:ext uri="{9D8B030D-6E8A-4147-A177-3AD203B41FA5}">
                      <a16:colId xmlns:a16="http://schemas.microsoft.com/office/drawing/2014/main" val="3590121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Prior Learning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Preparing for the Future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8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/>
                        <a:t>Y3-4:</a:t>
                      </a:r>
                    </a:p>
                    <a:p>
                      <a:endParaRPr lang="en-GB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+mn-lt"/>
                        </a:rPr>
                        <a:t>Yr. 3 – Light - Recognise that light from the sun can be dangerous and that there are ways to protect their eyes.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+mn-lt"/>
                        </a:rPr>
                        <a:t>Yr. 3 – Forces - Explain that unsupported objects fall towards the Earth because of the force of gravity acting between the Earth and the falling object.</a:t>
                      </a:r>
                    </a:p>
                    <a:p>
                      <a:endParaRPr lang="en-GB" sz="12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KS3</a:t>
                      </a:r>
                      <a:r>
                        <a:rPr lang="en-GB" sz="1200" baseline="0" dirty="0"/>
                        <a:t> - </a:t>
                      </a:r>
                      <a:r>
                        <a:rPr lang="en-GB" sz="1200" dirty="0"/>
                        <a:t>Space physics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Gravity force, weight = mass x gravitational field strength (g), on Earth g=10 N/kg,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dirty="0"/>
                        <a:t>different on other planets and stars; gravity forces between Earth and Moon, and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dirty="0"/>
                        <a:t>between Earth and Sun (qualitative only)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Our Sun as a star, other stars in our galaxy, other galaxies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The seasons and the Earth’s tilt, day length at different times of year, in different hemispheres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The light year as a unit of astronomical distance.</a:t>
                      </a:r>
                      <a:endParaRPr lang="en-US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62387"/>
                  </a:ext>
                </a:extLst>
              </a:tr>
            </a:tbl>
          </a:graphicData>
        </a:graphic>
      </p:graphicFrame>
      <p:pic>
        <p:nvPicPr>
          <p:cNvPr id="23" name="Picture 23">
            <a:extLst>
              <a:ext uri="{FF2B5EF4-FFF2-40B4-BE49-F238E27FC236}">
                <a16:creationId xmlns:a16="http://schemas.microsoft.com/office/drawing/2014/main" id="{44FAD6C2-A45F-1604-FAD2-90699AAAB1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700" y="3652150"/>
            <a:ext cx="2004299" cy="303681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613AD5D-4AD3-52D8-9C43-7E3AFABA2242}"/>
              </a:ext>
            </a:extLst>
          </p:cNvPr>
          <p:cNvSpPr txBox="1"/>
          <p:nvPr/>
        </p:nvSpPr>
        <p:spPr>
          <a:xfrm>
            <a:off x="5182520" y="259037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pic>
        <p:nvPicPr>
          <p:cNvPr id="27" name="Picture 27">
            <a:extLst>
              <a:ext uri="{FF2B5EF4-FFF2-40B4-BE49-F238E27FC236}">
                <a16:creationId xmlns:a16="http://schemas.microsoft.com/office/drawing/2014/main" id="{CEC86652-C5D0-16C6-4845-214E8E9656B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4" t="6508" r="15887" b="15504"/>
          <a:stretch/>
        </p:blipFill>
        <p:spPr>
          <a:xfrm rot="183640">
            <a:off x="3521916" y="377683"/>
            <a:ext cx="3128986" cy="320548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F4E2B29-4372-C120-FD7B-8DA36BEDAF49}"/>
              </a:ext>
            </a:extLst>
          </p:cNvPr>
          <p:cNvSpPr txBox="1"/>
          <p:nvPr/>
        </p:nvSpPr>
        <p:spPr>
          <a:xfrm>
            <a:off x="3878680" y="995163"/>
            <a:ext cx="2430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Key Vocabulary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  <a:endParaRPr lang="en-GB" sz="1200" dirty="0"/>
          </a:p>
          <a:p>
            <a:r>
              <a:rPr lang="en-GB" sz="1100" dirty="0"/>
              <a:t>Orbit – To revolve and travel in circles</a:t>
            </a:r>
          </a:p>
          <a:p>
            <a:r>
              <a:rPr lang="en-GB" sz="1100" dirty="0"/>
              <a:t>Geocentric – belief that Earth is centre of universe</a:t>
            </a:r>
          </a:p>
          <a:p>
            <a:r>
              <a:rPr lang="en-GB" sz="1100" dirty="0"/>
              <a:t>Heliocentric – belief that sun is centre of universe</a:t>
            </a:r>
          </a:p>
          <a:p>
            <a:r>
              <a:rPr lang="en-GB" sz="1100" dirty="0"/>
              <a:t>Moon Phase -  A lunar phase or Moon phase is the apparent shape of the Moon's directly sunlit portion as viewed from the Earth</a:t>
            </a:r>
          </a:p>
          <a:p>
            <a:r>
              <a:rPr lang="en-GB" sz="1100" dirty="0"/>
              <a:t>Axis - Axis is a noun that means a straight line about  which a geometric figure rotates</a:t>
            </a:r>
          </a:p>
        </p:txBody>
      </p:sp>
      <p:pic>
        <p:nvPicPr>
          <p:cNvPr id="29" name="Picture 29">
            <a:extLst>
              <a:ext uri="{FF2B5EF4-FFF2-40B4-BE49-F238E27FC236}">
                <a16:creationId xmlns:a16="http://schemas.microsoft.com/office/drawing/2014/main" id="{023BDA36-13E1-2BC3-F8D7-C3C6A6A936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207" y="1205226"/>
            <a:ext cx="2587773" cy="17033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1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5e602c3-ac30-4948-9009-691947a0aec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55DC795A83AD4E8CDA3E0E6439A6EF" ma:contentTypeVersion="18" ma:contentTypeDescription="Create a new document." ma:contentTypeScope="" ma:versionID="bdc9f3e3865a4d85d4b0b249c4ed3765">
  <xsd:schema xmlns:xsd="http://www.w3.org/2001/XMLSchema" xmlns:xs="http://www.w3.org/2001/XMLSchema" xmlns:p="http://schemas.microsoft.com/office/2006/metadata/properties" xmlns:ns3="95e602c3-ac30-4948-9009-691947a0aec4" xmlns:ns4="75dae19c-733a-4c55-84e6-65b91dcedde0" targetNamespace="http://schemas.microsoft.com/office/2006/metadata/properties" ma:root="true" ma:fieldsID="82583fa6c713c1cdc2a934b8a8cb4bf5" ns3:_="" ns4:_="">
    <xsd:import namespace="95e602c3-ac30-4948-9009-691947a0aec4"/>
    <xsd:import namespace="75dae19c-733a-4c55-84e6-65b91dcedde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602c3-ac30-4948-9009-691947a0ae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ae19c-733a-4c55-84e6-65b91dcedde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1B27CE-DAD0-402E-9ED2-19A8F4204686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5dae19c-733a-4c55-84e6-65b91dcedde0"/>
    <ds:schemaRef ds:uri="95e602c3-ac30-4948-9009-691947a0aec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5EBF277-A057-4F2F-8350-689B4410F6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e602c3-ac30-4948-9009-691947a0aec4"/>
    <ds:schemaRef ds:uri="75dae19c-733a-4c55-84e6-65b91dcedd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7914D2-4ECB-4FDA-8810-7594B0F960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519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Carina Phillips</dc:creator>
  <cp:lastModifiedBy>Carina Phillips</cp:lastModifiedBy>
  <cp:revision>17</cp:revision>
  <dcterms:created xsi:type="dcterms:W3CDTF">2023-03-23T10:05:22Z</dcterms:created>
  <dcterms:modified xsi:type="dcterms:W3CDTF">2026-02-12T17:08:47Z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0x010100C755DC795A83AD4E8CDA3E0E6439A6EF</vt:lpwstr>
  </property>
</Properties>
</file>