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D8BA2-B626-4EDC-BF8C-E01461049DA0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6B8EF-DAB7-4063-8237-A7E56BEF3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5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B8EF-DAB7-4063-8237-A7E56BEF3F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D503-1456-4F6D-D280-F8372D0C5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C041D-52CF-0742-C2CA-32C2E1EB7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7A77F-7F5C-769F-75F7-141CC86A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FB5E5-4A03-D33E-FE50-24E0799A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3947-7DBE-4ABC-7746-95F66823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7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39B7-0B68-C10E-ECCF-29206433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9BCC5-B465-F954-44B1-E2FF7E343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20FC6-F9E1-AC68-C063-3CB225A6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E2FB-EED2-1807-B7D8-1530E275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50E3-7F90-A48E-92FC-1FFBA5CC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5DEC7-0003-D14C-3DC1-B91E0D651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85F3C-6E7C-BF3A-805C-606129568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5C97-74A4-3857-52D9-E3682E72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E74C-70A1-F413-7BED-097E76F6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89F1-4269-6F3D-81E2-CEFE32C5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D485-DC85-39A6-4272-1E36681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D44E-BD94-F8E8-8BB6-EF40EEDFE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AC54-BAF4-6811-A0F1-14C8F8E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AE932-0B8D-E18C-29C9-CCD6A914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F9E40-AF71-A66F-372C-10AF9DD6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05D4-B3FF-4831-250B-7B4B5354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FF2A9-1AF1-C589-4265-0DC650D0D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F5E23-1C6F-5B05-6A81-70548870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FF1A-406E-9ABB-A911-8AF075C0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85844-ABBC-14C9-962A-D0F6B59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9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90E1-6FCD-E264-4E12-05D99566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56121-22C1-9E8B-0292-41F414253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11FE3-B83B-1E2D-845E-5E82DEE60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C8138-ED14-E756-929F-0E3B5A13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FBCBE-575E-8DF6-6A79-BCA8CB75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3ACF4-36A2-BB79-B54B-AC5475D8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0D65-C41E-312A-381D-EFC369E4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3C461-B5B8-EC8B-7159-8FC607E4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DF5A6-D7C8-49B2-CBA1-79272A520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66D26-D8F6-11BA-ACE4-A82D4618E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BFAEC-E557-896F-EE78-5F8C62018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DF991-89D7-8BB4-16F5-DAC6F0E4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5967-DAC6-48EB-49D0-4084D6D1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A9F1E-2F86-6F2F-8AD3-07554B1A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DCCD-003B-A7FA-2CF1-11335EC3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0240B-FD80-5053-24DF-F1032F12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D9A28-D101-10EE-43A4-AF397E3F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23F09-D3E9-6E09-60B8-9BB478CC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1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7EC95-F48A-C712-E574-5191EFD2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59DB7-9206-AF9E-D09F-2514407C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21F0A-6BD1-C984-8875-CCA06018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5BCD-FF9A-EAA0-D61C-2A2CEE74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9EAA7-B3FC-92E7-7145-A960E135C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7EAC8-27F2-9AC3-2445-1ECE2B26F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1C729-CDB4-F3DA-79CC-FD218A39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70468-7AA3-8F2A-CCFA-C7A592C3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9E8AC-9729-AD9F-0F83-D736EC4F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3BED-85E4-39EC-D580-413CAD9F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53E25-2E93-2339-99C3-76D1DB289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37D75-46D2-4349-E899-9F8934D9E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7ED80-7B37-887C-0001-3F54C8AC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102FB-E9B3-EF81-A780-3CE47062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68997-974B-B3D1-9392-339730C1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4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7ABAC-5EDE-D627-C261-14184720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D35A3-B5D3-6E6E-8821-72221EBA7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74189-2E7A-3D84-43E7-83C17CF8D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E40E7-3D18-D546-BD9E-44EDFD60962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30C35-7001-CE8C-1613-3EAEE0E04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B5D40-620E-AE1B-D88A-596FC242F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203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A7EB3A-5B5D-7EB8-69DE-2A36B73B302B}"/>
              </a:ext>
            </a:extLst>
          </p:cNvPr>
          <p:cNvSpPr txBox="1"/>
          <p:nvPr/>
        </p:nvSpPr>
        <p:spPr>
          <a:xfrm>
            <a:off x="1876778" y="98114"/>
            <a:ext cx="84384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F0502020204030204" pitchFamily="34" charset="0"/>
              </a:rPr>
              <a:t>Africa/</a:t>
            </a:r>
            <a:r>
              <a:rPr lang="en-GB" b="1" dirty="0" err="1">
                <a:solidFill>
                  <a:schemeClr val="bg1"/>
                </a:solidFill>
                <a:latin typeface="Century Gothic" panose="020F0502020204030204" pitchFamily="34" charset="0"/>
              </a:rPr>
              <a:t>Meerkat</a:t>
            </a:r>
            <a:r>
              <a:rPr lang="en-GB" b="1" dirty="0">
                <a:solidFill>
                  <a:schemeClr val="bg1"/>
                </a:solidFill>
                <a:latin typeface="Century Gothic" panose="020F0502020204030204" pitchFamily="34" charset="0"/>
              </a:rPr>
              <a:t> Mail Knowledge Organiser Y1&amp;2 Term 2</a:t>
            </a:r>
            <a:endParaRPr lang="en-US" b="1" dirty="0">
              <a:solidFill>
                <a:schemeClr val="bg1"/>
              </a:solidFill>
              <a:latin typeface="Century Gothic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8C247-9746-96C3-2938-F9AAE3065F85}"/>
              </a:ext>
            </a:extLst>
          </p:cNvPr>
          <p:cNvSpPr txBox="1"/>
          <p:nvPr/>
        </p:nvSpPr>
        <p:spPr>
          <a:xfrm>
            <a:off x="383822" y="1216377"/>
            <a:ext cx="2537178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23FC306-FBF0-18DB-31D0-B39C510F7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54494"/>
              </p:ext>
            </p:extLst>
          </p:nvPr>
        </p:nvGraphicFramePr>
        <p:xfrm>
          <a:off x="226694" y="1613936"/>
          <a:ext cx="3316422" cy="3566160"/>
        </p:xfrm>
        <a:graphic>
          <a:graphicData uri="http://schemas.openxmlformats.org/drawingml/2006/table">
            <a:tbl>
              <a:tblPr firstRow="1" bandRow="1" bandCol="1">
                <a:tableStyleId>{FABFCF23-3B69-468F-B69F-88F6DE6A72F2}</a:tableStyleId>
              </a:tblPr>
              <a:tblGrid>
                <a:gridCol w="3316422">
                  <a:extLst>
                    <a:ext uri="{9D8B030D-6E8A-4147-A177-3AD203B41FA5}">
                      <a16:colId xmlns:a16="http://schemas.microsoft.com/office/drawing/2014/main" val="2252701975"/>
                    </a:ext>
                  </a:extLst>
                </a:gridCol>
              </a:tblGrid>
              <a:tr h="3229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Knowledge</a:t>
                      </a:r>
                      <a:r>
                        <a:rPr lang="en-GB" dirty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30784"/>
                  </a:ext>
                </a:extLst>
              </a:tr>
              <a:tr h="319452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Geography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Kenya is on the equator which means it is a hot country. It is hot all year round. They have dry and wet seasons. It is still hot even when it is a wet season!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 that the Kalahari desert is a sandy</a:t>
                      </a: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savannah in Africa.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able to use a world map and know</a:t>
                      </a: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t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seven continents are: Asia, Africa, North America, South America, Antarctica, Europe and Australia.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able to</a:t>
                      </a: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locate Africa and discuss it being a hot country.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Recognise the Kenyan and South African flags.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Locate hot and cold places in the world.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a trip and decide what to pack and why.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27436"/>
                  </a:ext>
                </a:extLst>
              </a:tr>
            </a:tbl>
          </a:graphicData>
        </a:graphic>
      </p:graphicFrame>
      <p:pic>
        <p:nvPicPr>
          <p:cNvPr id="18" name="Picture 17" descr="/var/folders/vg/dysvlmrd141gyh1tfgrkz5qw0000gn/T/com.microsoft.Word/Content.MSO/16611076.tmp">
            <a:extLst>
              <a:ext uri="{FF2B5EF4-FFF2-40B4-BE49-F238E27FC236}">
                <a16:creationId xmlns:a16="http://schemas.microsoft.com/office/drawing/2014/main" id="{620322D0-FFFA-1F3B-89EB-DDA3B5674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2" y="147009"/>
            <a:ext cx="1143292" cy="1143292"/>
          </a:xfrm>
          <a:prstGeom prst="rect">
            <a:avLst/>
          </a:prstGeom>
        </p:spPr>
      </p:pic>
      <p:graphicFrame>
        <p:nvGraphicFramePr>
          <p:cNvPr id="20" name="Table 15">
            <a:extLst>
              <a:ext uri="{FF2B5EF4-FFF2-40B4-BE49-F238E27FC236}">
                <a16:creationId xmlns:a16="http://schemas.microsoft.com/office/drawing/2014/main" id="{5E7B7862-BA3D-32AF-B51A-689D2B3CB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399522"/>
              </p:ext>
            </p:extLst>
          </p:nvPr>
        </p:nvGraphicFramePr>
        <p:xfrm>
          <a:off x="6546640" y="633165"/>
          <a:ext cx="3206381" cy="1900248"/>
        </p:xfrm>
        <a:graphic>
          <a:graphicData uri="http://schemas.openxmlformats.org/drawingml/2006/table">
            <a:tbl>
              <a:tblPr firstRow="1" bandRow="1" bandCol="1">
                <a:tableStyleId>{FABFCF23-3B69-468F-B69F-88F6DE6A72F2}</a:tableStyleId>
              </a:tblPr>
              <a:tblGrid>
                <a:gridCol w="3206381">
                  <a:extLst>
                    <a:ext uri="{9D8B030D-6E8A-4147-A177-3AD203B41FA5}">
                      <a16:colId xmlns:a16="http://schemas.microsoft.com/office/drawing/2014/main" val="2252701975"/>
                    </a:ext>
                  </a:extLst>
                </a:gridCol>
              </a:tblGrid>
              <a:tr h="28757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Links to Other Subjects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30784"/>
                  </a:ext>
                </a:extLst>
              </a:tr>
              <a:tr h="156496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200" b="1" dirty="0"/>
                        <a:t>Science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Explain</a:t>
                      </a:r>
                      <a:r>
                        <a:rPr lang="en-GB" sz="1200" baseline="0" dirty="0"/>
                        <a:t> a simple food chain.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Describe how </a:t>
                      </a:r>
                      <a:r>
                        <a:rPr lang="en-GB" sz="1200" baseline="0" dirty="0" err="1"/>
                        <a:t>Meerkats</a:t>
                      </a:r>
                      <a:r>
                        <a:rPr lang="en-GB" sz="1200" baseline="0" dirty="0"/>
                        <a:t> get their food.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Describe how living things live in habitats to which they are suited.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Describe how a habitat provides the basic needs for living things.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27436"/>
                  </a:ext>
                </a:extLst>
              </a:tr>
            </a:tbl>
          </a:graphicData>
        </a:graphic>
      </p:graphicFrame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1E14F65E-7AD6-268C-7A3F-79483AD09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96656"/>
              </p:ext>
            </p:extLst>
          </p:nvPr>
        </p:nvGraphicFramePr>
        <p:xfrm>
          <a:off x="6460435" y="2643773"/>
          <a:ext cx="5731565" cy="40606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69787">
                  <a:extLst>
                    <a:ext uri="{9D8B030D-6E8A-4147-A177-3AD203B41FA5}">
                      <a16:colId xmlns:a16="http://schemas.microsoft.com/office/drawing/2014/main" val="1358978135"/>
                    </a:ext>
                  </a:extLst>
                </a:gridCol>
                <a:gridCol w="3061778">
                  <a:extLst>
                    <a:ext uri="{9D8B030D-6E8A-4147-A177-3AD203B41FA5}">
                      <a16:colId xmlns:a16="http://schemas.microsoft.com/office/drawing/2014/main" val="3590121348"/>
                    </a:ext>
                  </a:extLst>
                </a:gridCol>
              </a:tblGrid>
              <a:tr h="30695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Prior Learning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Preparing for the Future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88077"/>
                  </a:ext>
                </a:extLst>
              </a:tr>
              <a:tr h="3725365">
                <a:tc>
                  <a:txBody>
                    <a:bodyPr/>
                    <a:lstStyle/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simple</a:t>
                      </a:r>
                      <a:r>
                        <a:rPr lang="en-GB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map symbols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 different countries make up the UK and it is in Europe.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 some facts about Mammals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 the days of the week Monday, Tuesday, Wednesday, Thursday, Friday, Saturday, Sunday.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able to Talk about features of their immediate environment.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Locate human and physical characteristics in the countries we are studying; including land-use patterns.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maps, atlases, globes and digital/computer mapping (Google Earth) to locate the countries of Europe, including</a:t>
                      </a:r>
                      <a:r>
                        <a:rPr lang="en-GB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Russia.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geographical similarities and differences through the study of human and physical geography of regions and cities in Europe.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maps, atlases and globes to locate countries and describe features studied.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 and interpret a variety of food chains, identifying producers, predators and prey. 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Explore and use classification keys to help group, identify and name a variety of living things in their local and wider environment 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Recognise that environments can change and that this can sometimes pose dangers to living things.  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62387"/>
                  </a:ext>
                </a:extLst>
              </a:tr>
            </a:tbl>
          </a:graphicData>
        </a:graphic>
      </p:graphicFrame>
      <p:pic>
        <p:nvPicPr>
          <p:cNvPr id="27" name="Picture 27">
            <a:extLst>
              <a:ext uri="{FF2B5EF4-FFF2-40B4-BE49-F238E27FC236}">
                <a16:creationId xmlns:a16="http://schemas.microsoft.com/office/drawing/2014/main" id="{CEC86652-C5D0-16C6-4845-214E8E9656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6508" r="15887" b="15504"/>
          <a:stretch/>
        </p:blipFill>
        <p:spPr>
          <a:xfrm rot="183640">
            <a:off x="3345909" y="492136"/>
            <a:ext cx="3287897" cy="549415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F4E2B29-4372-C120-FD7B-8DA36BEDAF49}"/>
              </a:ext>
            </a:extLst>
          </p:cNvPr>
          <p:cNvSpPr txBox="1"/>
          <p:nvPr/>
        </p:nvSpPr>
        <p:spPr>
          <a:xfrm>
            <a:off x="3829708" y="1138627"/>
            <a:ext cx="25015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Key Vocabulary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Continent</a:t>
            </a:r>
            <a:r>
              <a:rPr lang="en-GB" sz="1200" dirty="0"/>
              <a:t> – A large area of the world that contains many countries.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Climate</a:t>
            </a:r>
            <a:r>
              <a:rPr lang="en-GB" sz="1200" dirty="0"/>
              <a:t> – the average weather in a place, it includes temperature, cloudiness and rainfall.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Flag</a:t>
            </a:r>
            <a:r>
              <a:rPr lang="en-GB" sz="1200" dirty="0"/>
              <a:t> – a cloth that symbolises a county.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Equator</a:t>
            </a:r>
            <a:r>
              <a:rPr lang="en-GB" sz="1200" dirty="0"/>
              <a:t> – is an imaginary line around the centre of the world. It is halfway between the North Pole and the South Pole.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Safari </a:t>
            </a:r>
            <a:r>
              <a:rPr lang="en-GB" sz="1200" dirty="0"/>
              <a:t>– is a trip to observe wild animals in their natural habitat.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err="1"/>
              <a:t>Meerkat</a:t>
            </a:r>
            <a:r>
              <a:rPr lang="en-GB" sz="1200" b="1" dirty="0"/>
              <a:t> </a:t>
            </a:r>
            <a:r>
              <a:rPr lang="en-GB" sz="1200" dirty="0"/>
              <a:t>– a small South African animal, with a long tail, that stands up on its back legs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Food Chain </a:t>
            </a:r>
            <a:r>
              <a:rPr lang="en-GB" sz="1200" dirty="0"/>
              <a:t>-  A food chain shows how each living thing gets its food. Some animals eat plants and some animals eat other animals.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Habitat</a:t>
            </a:r>
            <a:r>
              <a:rPr lang="en-GB" sz="1200" dirty="0"/>
              <a:t> - The place where and animal or plant lives.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534" y="5658975"/>
            <a:ext cx="923379" cy="1089455"/>
          </a:xfrm>
          <a:prstGeom prst="rect">
            <a:avLst/>
          </a:prstGeom>
        </p:spPr>
      </p:pic>
      <p:pic>
        <p:nvPicPr>
          <p:cNvPr id="23" name="Picture 22" descr="C:\Users\kjones\AppData\Local\Microsoft\Windows\INetCache\Content.MSO\2751D145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54" y="5942951"/>
            <a:ext cx="791862" cy="57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4" descr="Image result for south africa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99" y="5942951"/>
            <a:ext cx="877637" cy="5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8974" y="5554774"/>
            <a:ext cx="1366906" cy="1090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391" y="5581139"/>
            <a:ext cx="1514525" cy="1037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2683" y="553692"/>
            <a:ext cx="2180389" cy="1818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8446" y="4709740"/>
            <a:ext cx="1534907" cy="19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505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 Phillips</dc:creator>
  <cp:lastModifiedBy>Michaela Hicks</cp:lastModifiedBy>
  <cp:revision>29</cp:revision>
  <dcterms:created xsi:type="dcterms:W3CDTF">2023-03-23T10:05:22Z</dcterms:created>
  <dcterms:modified xsi:type="dcterms:W3CDTF">2025-11-01T09:19:47Z</dcterms:modified>
</cp:coreProperties>
</file>