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24" autoAdjust="0"/>
  </p:normalViewPr>
  <p:slideViewPr>
    <p:cSldViewPr snapToGrid="0">
      <p:cViewPr varScale="1">
        <p:scale>
          <a:sx n="58" d="100"/>
          <a:sy n="58" d="100"/>
        </p:scale>
        <p:origin x="9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4E984-C322-487B-ACE4-3EE546AB32E4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17F34-D7FF-400F-8C81-CACA80F30B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498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7F34-D7FF-400F-8C81-CACA80F30BF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833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ED503-1456-4F6D-D280-F8372D0C5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4C041D-52CF-0742-C2CA-32C2E1EB73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7A77F-7F5C-769F-75F7-141CC86A7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FB5E5-4A03-D33E-FE50-24E0799AD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83947-7DBE-4ABC-7746-95F668231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7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A39B7-0B68-C10E-ECCF-29206433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E9BCC5-B465-F954-44B1-E2FF7E343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20FC6-F9E1-AC68-C063-3CB225A62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FE2FB-EED2-1807-B7D8-1530E275B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450E3-7F90-A48E-92FC-1FFBA5CC4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31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F5DEC7-0003-D14C-3DC1-B91E0D651C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A85F3C-6E7C-BF3A-805C-606129568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15C97-74A4-3857-52D9-E3682E72D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1E74C-70A1-F413-7BED-097E76F69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A89F1-4269-6F3D-81E2-CEFE32C5B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3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DD485-DC85-39A6-4272-1E36681CD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DD44E-BD94-F8E8-8BB6-EF40EEDFE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EAC54-BAF4-6811-A0F1-14C8F8E9B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AE932-0B8D-E18C-29C9-CCD6A914A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F9E40-AF71-A66F-372C-10AF9DD6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4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E05D4-B3FF-4831-250B-7B4B5354E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FF2A9-1AF1-C589-4265-0DC650D0D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F5E23-1C6F-5B05-6A81-70548870E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5FF1A-406E-9ABB-A911-8AF075C0F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85844-ABBC-14C9-962A-D0F6B594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93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090E1-6FCD-E264-4E12-05D99566D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56121-22C1-9E8B-0292-41F414253D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11FE3-B83B-1E2D-845E-5E82DEE608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C8138-ED14-E756-929F-0E3B5A13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FBCBE-575E-8DF6-6A79-BCA8CB75C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F3ACF4-36A2-BB79-B54B-AC5475D81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2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40D65-C41E-312A-381D-EFC369E41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3C461-B5B8-EC8B-7159-8FC607E43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DF5A6-D7C8-49B2-CBA1-79272A520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466D26-D8F6-11BA-ACE4-A82D4618E5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6BFAEC-E557-896F-EE78-5F8C620183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6DF991-89D7-8BB4-16F5-DAC6F0E49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5967-DAC6-48EB-49D0-4084D6D11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2A9F1E-2F86-6F2F-8AD3-07554B1A0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0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6DCCD-003B-A7FA-2CF1-11335EC3D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D0240B-FD80-5053-24DF-F1032F12C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4D9A28-D101-10EE-43A4-AF397E3F7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23F09-D3E9-6E09-60B8-9BB478CC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13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77EC95-F48A-C712-E574-5191EFD26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C59DB7-9206-AF9E-D09F-2514407C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21F0A-6BD1-C984-8875-CCA06018F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0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35BCD-FF9A-EAA0-D61C-2A2CEE74B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9EAA7-B3FC-92E7-7145-A960E135C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07EAC8-27F2-9AC3-2445-1ECE2B26F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81C729-CDB4-F3DA-79CC-FD218A397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70468-7AA3-8F2A-CCFA-C7A592C3D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9E8AC-9729-AD9F-0F83-D736EC4F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46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93BED-85E4-39EC-D580-413CAD9F6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F53E25-2E93-2339-99C3-76D1DB2892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37D75-46D2-4349-E899-9F8934D9E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F7ED80-7B37-887C-0001-3F54C8AC8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102FB-E9B3-EF81-A780-3CE470621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68997-974B-B3D1-9392-339730C1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4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87ABAC-5EDE-D627-C261-14184720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D35A3-B5D3-6E6E-8821-72221EBA7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74189-2E7A-3D84-43E7-83C17CF8D5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E40E7-3D18-D546-BD9E-44EDFD60962F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30C35-7001-CE8C-1613-3EAEE0E042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B5D40-620E-AE1B-D88A-596FC242F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7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203"/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A7EB3A-5B5D-7EB8-69DE-2A36B73B302B}"/>
              </a:ext>
            </a:extLst>
          </p:cNvPr>
          <p:cNvSpPr txBox="1"/>
          <p:nvPr/>
        </p:nvSpPr>
        <p:spPr>
          <a:xfrm>
            <a:off x="1876778" y="98114"/>
            <a:ext cx="843844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entury Gothic" panose="020F0502020204030204" pitchFamily="34" charset="0"/>
              </a:rPr>
              <a:t>History of Homes &amp; Seasons Organiser Y1&amp;2 Term 1</a:t>
            </a:r>
            <a:endParaRPr lang="en-US" b="1" dirty="0">
              <a:solidFill>
                <a:schemeClr val="bg1"/>
              </a:solidFill>
              <a:latin typeface="Century Gothic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A8C247-9746-96C3-2938-F9AAE3065F85}"/>
              </a:ext>
            </a:extLst>
          </p:cNvPr>
          <p:cNvSpPr txBox="1"/>
          <p:nvPr/>
        </p:nvSpPr>
        <p:spPr>
          <a:xfrm>
            <a:off x="383822" y="1216377"/>
            <a:ext cx="2537178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D23FC306-FBF0-18DB-31D0-B39C510F73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763795"/>
              </p:ext>
            </p:extLst>
          </p:nvPr>
        </p:nvGraphicFramePr>
        <p:xfrm>
          <a:off x="185805" y="1339196"/>
          <a:ext cx="3641850" cy="3749040"/>
        </p:xfrm>
        <a:graphic>
          <a:graphicData uri="http://schemas.openxmlformats.org/drawingml/2006/table">
            <a:tbl>
              <a:tblPr firstRow="1" bandRow="1" bandCol="1">
                <a:tableStyleId>{FABFCF23-3B69-468F-B69F-88F6DE6A72F2}</a:tableStyleId>
              </a:tblPr>
              <a:tblGrid>
                <a:gridCol w="3641850">
                  <a:extLst>
                    <a:ext uri="{9D8B030D-6E8A-4147-A177-3AD203B41FA5}">
                      <a16:colId xmlns:a16="http://schemas.microsoft.com/office/drawing/2014/main" val="2252701975"/>
                    </a:ext>
                  </a:extLst>
                </a:gridCol>
              </a:tblGrid>
              <a:tr h="35160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Key Knowledge</a:t>
                      </a:r>
                      <a:r>
                        <a:rPr lang="en-GB" dirty="0"/>
                        <a:t> (1)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030784"/>
                  </a:ext>
                </a:extLst>
              </a:tr>
              <a:tr h="332637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b="1" dirty="0"/>
                        <a:t>History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To be able to understand what a Primary source is.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To begin to describe differences using pictures and artefacts.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Recognise and name different kinds of homes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the features of homes built a long time ago.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terms relating to the passing of time accurately (E.G. Modern, old, a long time ago, etc.).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similarities and differences between modern houses and houses built a long time ago.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 what is meant by ‘Victorian’ and that it was a long time ago.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Know that most homes in Victorian times did not have electricity.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Recognise some objects found in Victorian homes.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some differences between objects found in modern homes and Victorian homes.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527436"/>
                  </a:ext>
                </a:extLst>
              </a:tr>
            </a:tbl>
          </a:graphicData>
        </a:graphic>
      </p:graphicFrame>
      <p:pic>
        <p:nvPicPr>
          <p:cNvPr id="18" name="Picture 17" descr="/var/folders/vg/dysvlmrd141gyh1tfgrkz5qw0000gn/T/com.microsoft.Word/Content.MSO/16611076.tmp">
            <a:extLst>
              <a:ext uri="{FF2B5EF4-FFF2-40B4-BE49-F238E27FC236}">
                <a16:creationId xmlns:a16="http://schemas.microsoft.com/office/drawing/2014/main" id="{620322D0-FFFA-1F3B-89EB-DDA3B56743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22" y="147009"/>
            <a:ext cx="1143292" cy="1143292"/>
          </a:xfrm>
          <a:prstGeom prst="rect">
            <a:avLst/>
          </a:prstGeom>
        </p:spPr>
      </p:pic>
      <p:graphicFrame>
        <p:nvGraphicFramePr>
          <p:cNvPr id="20" name="Table 15">
            <a:extLst>
              <a:ext uri="{FF2B5EF4-FFF2-40B4-BE49-F238E27FC236}">
                <a16:creationId xmlns:a16="http://schemas.microsoft.com/office/drawing/2014/main" id="{5E7B7862-BA3D-32AF-B51A-689D2B3CB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91446"/>
              </p:ext>
            </p:extLst>
          </p:nvPr>
        </p:nvGraphicFramePr>
        <p:xfrm>
          <a:off x="7615966" y="940690"/>
          <a:ext cx="2892545" cy="2857230"/>
        </p:xfrm>
        <a:graphic>
          <a:graphicData uri="http://schemas.openxmlformats.org/drawingml/2006/table">
            <a:tbl>
              <a:tblPr firstRow="1" bandRow="1" bandCol="1">
                <a:tableStyleId>{FABFCF23-3B69-468F-B69F-88F6DE6A72F2}</a:tableStyleId>
              </a:tblPr>
              <a:tblGrid>
                <a:gridCol w="2892545">
                  <a:extLst>
                    <a:ext uri="{9D8B030D-6E8A-4147-A177-3AD203B41FA5}">
                      <a16:colId xmlns:a16="http://schemas.microsoft.com/office/drawing/2014/main" val="2252701975"/>
                    </a:ext>
                  </a:extLst>
                </a:gridCol>
              </a:tblGrid>
              <a:tr h="30617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Seasons</a:t>
                      </a:r>
                      <a:r>
                        <a:rPr lang="en-GB" sz="1600" baseline="0" dirty="0"/>
                        <a:t> (2)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030784"/>
                  </a:ext>
                </a:extLst>
              </a:tr>
              <a:tr h="252195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b="1" dirty="0"/>
                        <a:t>Science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dirty="0"/>
                        <a:t>There are 4 seasons.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b="1" dirty="0"/>
                        <a:t>Spring</a:t>
                      </a:r>
                      <a:r>
                        <a:rPr lang="en-GB" sz="1200" dirty="0"/>
                        <a:t> March, April, May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b="1" dirty="0"/>
                        <a:t>Summer</a:t>
                      </a:r>
                      <a:r>
                        <a:rPr lang="en-GB" sz="1200" dirty="0"/>
                        <a:t> June, July, August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b="1" dirty="0"/>
                        <a:t>Autumn</a:t>
                      </a:r>
                      <a:r>
                        <a:rPr lang="en-GB" sz="1200" dirty="0"/>
                        <a:t> September, October, November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b="1" dirty="0"/>
                        <a:t>Winter</a:t>
                      </a:r>
                      <a:r>
                        <a:rPr lang="en-GB" sz="1200" dirty="0"/>
                        <a:t> December, January, February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dirty="0"/>
                        <a:t>The weather patterns are different in each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dirty="0"/>
                        <a:t>season.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dirty="0"/>
                        <a:t>A weather forecast is a statement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dirty="0"/>
                        <a:t>saying what the weather will be like today,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dirty="0"/>
                        <a:t>the next day or for the next few days.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dirty="0"/>
                        <a:t>Weather forecasts use different symbols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dirty="0"/>
                        <a:t>which are helpful. </a:t>
                      </a:r>
                      <a:endParaRPr lang="en-GB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527436"/>
                  </a:ext>
                </a:extLst>
              </a:tr>
            </a:tbl>
          </a:graphicData>
        </a:graphic>
      </p:graphicFrame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1E14F65E-7AD6-268C-7A3F-79483AD09A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368097"/>
              </p:ext>
            </p:extLst>
          </p:nvPr>
        </p:nvGraphicFramePr>
        <p:xfrm>
          <a:off x="5581884" y="4270717"/>
          <a:ext cx="6520571" cy="238612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091250">
                  <a:extLst>
                    <a:ext uri="{9D8B030D-6E8A-4147-A177-3AD203B41FA5}">
                      <a16:colId xmlns:a16="http://schemas.microsoft.com/office/drawing/2014/main" val="1358978135"/>
                    </a:ext>
                  </a:extLst>
                </a:gridCol>
                <a:gridCol w="3429321">
                  <a:extLst>
                    <a:ext uri="{9D8B030D-6E8A-4147-A177-3AD203B41FA5}">
                      <a16:colId xmlns:a16="http://schemas.microsoft.com/office/drawing/2014/main" val="3590121348"/>
                    </a:ext>
                  </a:extLst>
                </a:gridCol>
              </a:tblGrid>
              <a:tr h="29768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Prior Learning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Preparing for the Future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988077"/>
                  </a:ext>
                </a:extLst>
              </a:tr>
              <a:tr h="2050843">
                <a:tc>
                  <a:txBody>
                    <a:bodyPr/>
                    <a:lstStyle/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Comment on images of familiar situations in the past. 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Compare and contrast characters from stories including figures from the past. 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Compare the similarities and differences from my immediate environment.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observations and explain why some things occur; talk about changes.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country I live</a:t>
                      </a:r>
                      <a:r>
                        <a:rPr lang="en-GB" sz="12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is England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are different types of weather</a:t>
                      </a:r>
                      <a:endParaRPr lang="en-GB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A study over time tracing how several aspects of national history are reflected in the locality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Note connections, contrasts and trends over time and develop the appropriate use of historical terms.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observe and describe seasonal changes, including weather patterns and day length variations</a:t>
                      </a:r>
                      <a:r>
                        <a:rPr lang="en-GB" sz="12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how these changes affect living things, like plants shedding leaves in autumn and flowers blooming in spring. 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662387"/>
                  </a:ext>
                </a:extLst>
              </a:tr>
            </a:tbl>
          </a:graphicData>
        </a:graphic>
      </p:graphicFrame>
      <p:pic>
        <p:nvPicPr>
          <p:cNvPr id="27" name="Picture 27">
            <a:extLst>
              <a:ext uri="{FF2B5EF4-FFF2-40B4-BE49-F238E27FC236}">
                <a16:creationId xmlns:a16="http://schemas.microsoft.com/office/drawing/2014/main" id="{CEC86652-C5D0-16C6-4845-214E8E9656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4" t="6508" r="15887" b="15504"/>
          <a:stretch/>
        </p:blipFill>
        <p:spPr>
          <a:xfrm rot="183640">
            <a:off x="3513670" y="119027"/>
            <a:ext cx="4397038" cy="424038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F4E2B29-4372-C120-FD7B-8DA36BEDAF49}"/>
              </a:ext>
            </a:extLst>
          </p:cNvPr>
          <p:cNvSpPr txBox="1"/>
          <p:nvPr/>
        </p:nvSpPr>
        <p:spPr>
          <a:xfrm>
            <a:off x="3950725" y="718655"/>
            <a:ext cx="33150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Key Vocabulary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Modern</a:t>
            </a:r>
            <a:r>
              <a:rPr lang="en-GB" sz="1200" dirty="0"/>
              <a:t> – New or up to date.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Olden days </a:t>
            </a:r>
            <a:r>
              <a:rPr lang="en-GB" sz="1200" dirty="0"/>
              <a:t>– From a time in the past.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Artefacts</a:t>
            </a:r>
            <a:r>
              <a:rPr lang="en-GB" sz="1200" dirty="0"/>
              <a:t> – Objects from the past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Similarities</a:t>
            </a:r>
            <a:r>
              <a:rPr lang="en-GB" sz="1200" dirty="0"/>
              <a:t> – The things that are the same.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Differences</a:t>
            </a:r>
            <a:r>
              <a:rPr lang="en-GB" sz="1200" dirty="0"/>
              <a:t> – The things that are different.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Electricity</a:t>
            </a:r>
            <a:r>
              <a:rPr lang="en-GB" sz="1200" dirty="0"/>
              <a:t> – A power source used to make modern things work.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Coal</a:t>
            </a:r>
            <a:r>
              <a:rPr lang="en-GB" sz="1200" dirty="0"/>
              <a:t> – Something we burn on a fire to make heat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Scullery</a:t>
            </a:r>
            <a:r>
              <a:rPr lang="en-GB" sz="1200" dirty="0"/>
              <a:t> – A small room used for washing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Seasons</a:t>
            </a:r>
            <a:r>
              <a:rPr lang="en-GB" sz="1200" dirty="0"/>
              <a:t> – each of the four divisions of the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Weather Forecast </a:t>
            </a:r>
            <a:r>
              <a:rPr lang="en-GB" sz="1200" dirty="0"/>
              <a:t>- a statement saying what the weather will be like.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Thermometer</a:t>
            </a:r>
            <a:r>
              <a:rPr lang="en-GB" sz="1200" dirty="0"/>
              <a:t> – a device used for measuring temperature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Temperature</a:t>
            </a:r>
            <a:r>
              <a:rPr lang="en-GB" sz="1200" dirty="0"/>
              <a:t> – a measured amount of heat in a place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B16273-2000-819E-1C69-B6EA83E998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166" y="5211055"/>
            <a:ext cx="1537245" cy="14997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5685" y="5324098"/>
            <a:ext cx="2111824" cy="1436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4551" y="282780"/>
            <a:ext cx="1495437" cy="2389794"/>
          </a:xfrm>
          <a:prstGeom prst="rect">
            <a:avLst/>
          </a:prstGeom>
        </p:spPr>
      </p:pic>
      <p:pic>
        <p:nvPicPr>
          <p:cNvPr id="14" name="Picture 13" descr="Five Bears: A Tale of Friendship (Hardback)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150" y="5260387"/>
            <a:ext cx="1388160" cy="14997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103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467</Words>
  <Application>Microsoft Office PowerPoint</Application>
  <PresentationFormat>Widescreen</PresentationFormat>
  <Paragraphs>52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Carina Phillips</dc:creator>
  <cp:lastModifiedBy>Michaela Hicks</cp:lastModifiedBy>
  <cp:revision>22</cp:revision>
  <dcterms:created xsi:type="dcterms:W3CDTF">2023-03-23T10:05:22Z</dcterms:created>
  <dcterms:modified xsi:type="dcterms:W3CDTF">2025-08-29T15:11:27Z</dcterms:modified>
</cp:coreProperties>
</file>